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256" r:id="rId2"/>
    <p:sldId id="381" r:id="rId3"/>
    <p:sldId id="452" r:id="rId4"/>
    <p:sldId id="453" r:id="rId5"/>
    <p:sldId id="454" r:id="rId6"/>
    <p:sldId id="390" r:id="rId7"/>
    <p:sldId id="391" r:id="rId8"/>
    <p:sldId id="461" r:id="rId9"/>
    <p:sldId id="392" r:id="rId10"/>
    <p:sldId id="393" r:id="rId11"/>
    <p:sldId id="394" r:id="rId12"/>
    <p:sldId id="395" r:id="rId13"/>
    <p:sldId id="396" r:id="rId14"/>
    <p:sldId id="455" r:id="rId15"/>
    <p:sldId id="456" r:id="rId16"/>
    <p:sldId id="397" r:id="rId17"/>
    <p:sldId id="398" r:id="rId18"/>
    <p:sldId id="399" r:id="rId19"/>
    <p:sldId id="400" r:id="rId20"/>
    <p:sldId id="401" r:id="rId21"/>
    <p:sldId id="402" r:id="rId22"/>
    <p:sldId id="403" r:id="rId23"/>
    <p:sldId id="404" r:id="rId24"/>
    <p:sldId id="405" r:id="rId25"/>
    <p:sldId id="406" r:id="rId26"/>
    <p:sldId id="407" r:id="rId27"/>
    <p:sldId id="408" r:id="rId28"/>
    <p:sldId id="409" r:id="rId29"/>
    <p:sldId id="410" r:id="rId30"/>
    <p:sldId id="449" r:id="rId31"/>
    <p:sldId id="412" r:id="rId32"/>
    <p:sldId id="414" r:id="rId33"/>
    <p:sldId id="415" r:id="rId34"/>
    <p:sldId id="416" r:id="rId35"/>
    <p:sldId id="417" r:id="rId36"/>
    <p:sldId id="450" r:id="rId37"/>
    <p:sldId id="418" r:id="rId38"/>
    <p:sldId id="419" r:id="rId39"/>
    <p:sldId id="420" r:id="rId40"/>
    <p:sldId id="459" r:id="rId41"/>
    <p:sldId id="422" r:id="rId42"/>
    <p:sldId id="423" r:id="rId43"/>
    <p:sldId id="424" r:id="rId44"/>
    <p:sldId id="426" r:id="rId45"/>
    <p:sldId id="427" r:id="rId46"/>
    <p:sldId id="428" r:id="rId47"/>
    <p:sldId id="430" r:id="rId48"/>
    <p:sldId id="433" r:id="rId49"/>
    <p:sldId id="431" r:id="rId50"/>
    <p:sldId id="447" r:id="rId51"/>
    <p:sldId id="432" r:id="rId52"/>
    <p:sldId id="448" r:id="rId53"/>
    <p:sldId id="434" r:id="rId54"/>
    <p:sldId id="435" r:id="rId55"/>
    <p:sldId id="460" r:id="rId56"/>
    <p:sldId id="437" r:id="rId57"/>
    <p:sldId id="438" r:id="rId58"/>
    <p:sldId id="458" r:id="rId59"/>
    <p:sldId id="457" r:id="rId60"/>
    <p:sldId id="442" r:id="rId61"/>
    <p:sldId id="443" r:id="rId62"/>
    <p:sldId id="444" r:id="rId63"/>
    <p:sldId id="445" r:id="rId64"/>
    <p:sldId id="446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-552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6" d="100"/>
        <a:sy n="86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92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57517F-B75D-4EB7-8871-D30C9CECFD7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BD0BBC8-43D3-4F44-8354-FBB8C3E5F2F9}">
      <dgm:prSet/>
      <dgm:spPr/>
      <dgm:t>
        <a:bodyPr/>
        <a:lstStyle/>
        <a:p>
          <a:pPr algn="ctr" rtl="0"/>
          <a:r>
            <a:rPr lang="en-US" dirty="0" smtClean="0"/>
            <a:t>Peer Pressure</a:t>
          </a:r>
          <a:endParaRPr lang="en-US" dirty="0"/>
        </a:p>
      </dgm:t>
    </dgm:pt>
    <dgm:pt modelId="{1B364B16-217E-40EF-BA33-1EA9DA20C995}" type="parTrans" cxnId="{288AE028-49E5-44E8-A47F-DC54BD079853}">
      <dgm:prSet/>
      <dgm:spPr/>
      <dgm:t>
        <a:bodyPr/>
        <a:lstStyle/>
        <a:p>
          <a:endParaRPr lang="en-US"/>
        </a:p>
      </dgm:t>
    </dgm:pt>
    <dgm:pt modelId="{67FE6B32-3C2F-4695-AE01-A6FC8807D691}" type="sibTrans" cxnId="{288AE028-49E5-44E8-A47F-DC54BD079853}">
      <dgm:prSet/>
      <dgm:spPr/>
      <dgm:t>
        <a:bodyPr/>
        <a:lstStyle/>
        <a:p>
          <a:endParaRPr lang="en-US"/>
        </a:p>
      </dgm:t>
    </dgm:pt>
    <dgm:pt modelId="{DBF73C62-9C66-4215-BDD1-8220F982087D}" type="pres">
      <dgm:prSet presAssocID="{1757517F-B75D-4EB7-8871-D30C9CECFD7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8465038-DB13-430C-B396-DB6AC6F7B59A}" type="pres">
      <dgm:prSet presAssocID="{6BD0BBC8-43D3-4F44-8354-FBB8C3E5F2F9}" presName="parentText" presStyleLbl="node1" presStyleIdx="0" presStyleCnt="1" custAng="19920000" custLinFactY="96492" custLinFactNeighborX="274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0475ECB-E7EC-4666-BB18-F5A3ECDF1F65}" type="presOf" srcId="{6BD0BBC8-43D3-4F44-8354-FBB8C3E5F2F9}" destId="{A8465038-DB13-430C-B396-DB6AC6F7B59A}" srcOrd="0" destOrd="0" presId="urn:microsoft.com/office/officeart/2005/8/layout/vList2"/>
    <dgm:cxn modelId="{6EB5BD2F-161A-4EAA-8FCC-FABDFD069324}" type="presOf" srcId="{1757517F-B75D-4EB7-8871-D30C9CECFD7D}" destId="{DBF73C62-9C66-4215-BDD1-8220F982087D}" srcOrd="0" destOrd="0" presId="urn:microsoft.com/office/officeart/2005/8/layout/vList2"/>
    <dgm:cxn modelId="{288AE028-49E5-44E8-A47F-DC54BD079853}" srcId="{1757517F-B75D-4EB7-8871-D30C9CECFD7D}" destId="{6BD0BBC8-43D3-4F44-8354-FBB8C3E5F2F9}" srcOrd="0" destOrd="0" parTransId="{1B364B16-217E-40EF-BA33-1EA9DA20C995}" sibTransId="{67FE6B32-3C2F-4695-AE01-A6FC8807D691}"/>
    <dgm:cxn modelId="{F79D0F00-6225-40A5-914F-DDC563F4ECA8}" type="presParOf" srcId="{DBF73C62-9C66-4215-BDD1-8220F982087D}" destId="{A8465038-DB13-430C-B396-DB6AC6F7B59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465038-DB13-430C-B396-DB6AC6F7B59A}">
      <dsp:nvSpPr>
        <dsp:cNvPr id="0" name=""/>
        <dsp:cNvSpPr/>
      </dsp:nvSpPr>
      <dsp:spPr>
        <a:xfrm rot="19920000">
          <a:off x="57652" y="2342"/>
          <a:ext cx="5410200" cy="11033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 dirty="0" smtClean="0"/>
            <a:t>Peer Pressure</a:t>
          </a:r>
          <a:endParaRPr lang="en-US" sz="4600" kern="1200" dirty="0"/>
        </a:p>
      </dsp:txBody>
      <dsp:txXfrm>
        <a:off x="111511" y="56201"/>
        <a:ext cx="5302482" cy="9955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CA" dirty="0"/>
              <a:t>Sylvia L. Asa, MD, PhD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CA" dirty="0"/>
              <a:t>Digital Pathology: There and Back Again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CA" dirty="0"/>
              <a:t>OHSU Oct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E855E-096E-433D-BCCE-412C1929C54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70856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5BF798-4A65-40F7-AE5C-FA24E2A5247F}" type="datetimeFigureOut">
              <a:rPr lang="en-CA" smtClean="0"/>
              <a:t>2024-05-31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6CC03F-D9DC-48D8-AD50-025291CD0CF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7122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CC03F-D9DC-48D8-AD50-025291CD0CFC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39220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CC03F-D9DC-48D8-AD50-025291CD0CFC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17036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CC03F-D9DC-48D8-AD50-025291CD0CFC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41316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CC03F-D9DC-48D8-AD50-025291CD0CFC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95763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CC03F-D9DC-48D8-AD50-025291CD0CFC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4008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CC03F-D9DC-48D8-AD50-025291CD0CFC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21762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CC03F-D9DC-48D8-AD50-025291CD0CFC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96523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CC03F-D9DC-48D8-AD50-025291CD0CFC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8463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was October 2003.  The location: Toronto Ontario Canada.  In three years, I had managed to pull together a team of 25 Pathologists from three different institutions with three different cultures. I had achieved pay parity and developed a partnership for extra income. I had convinced each member to focus on their distinct sub specialty and founds ways to ensure workload equivalence. I had purchased brand new beautiful microscopes and armed the histology lab with new equipment, including a rapid tissue processor. The only thing left to do was to finalize a plan for geographic consolidation of the entire department in one location, and that plan was under development.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B27C6-5DD1-4000-A058-F4044E2E678B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4988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CC03F-D9DC-48D8-AD50-025291CD0CFC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7455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CC03F-D9DC-48D8-AD50-025291CD0CFC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0101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CC03F-D9DC-48D8-AD50-025291CD0CFC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2393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CC03F-D9DC-48D8-AD50-025291CD0CFC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9431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CC03F-D9DC-48D8-AD50-025291CD0CFC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81006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CC03F-D9DC-48D8-AD50-025291CD0CFC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56546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CC03F-D9DC-48D8-AD50-025291CD0CFC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3182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61E5-91CA-44C2-BAAA-9577FA302A7B}" type="datetimeFigureOut">
              <a:rPr lang="en-CA" smtClean="0"/>
              <a:t>2024-05-31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0B24-1424-49F3-9A19-7478174F704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3971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61E5-91CA-44C2-BAAA-9577FA302A7B}" type="datetimeFigureOut">
              <a:rPr lang="en-CA" smtClean="0"/>
              <a:t>2024-05-31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0B24-1424-49F3-9A19-7478174F704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5935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61E5-91CA-44C2-BAAA-9577FA302A7B}" type="datetimeFigureOut">
              <a:rPr lang="en-CA" smtClean="0"/>
              <a:t>2024-05-31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0B24-1424-49F3-9A19-7478174F704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2208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61E5-91CA-44C2-BAAA-9577FA302A7B}" type="datetimeFigureOut">
              <a:rPr lang="en-CA" smtClean="0"/>
              <a:t>2024-05-31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0B24-1424-49F3-9A19-7478174F704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6108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61E5-91CA-44C2-BAAA-9577FA302A7B}" type="datetimeFigureOut">
              <a:rPr lang="en-CA" smtClean="0"/>
              <a:t>2024-05-31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0B24-1424-49F3-9A19-7478174F704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2932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61E5-91CA-44C2-BAAA-9577FA302A7B}" type="datetimeFigureOut">
              <a:rPr lang="en-CA" smtClean="0"/>
              <a:t>2024-05-31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0B24-1424-49F3-9A19-7478174F704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7579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61E5-91CA-44C2-BAAA-9577FA302A7B}" type="datetimeFigureOut">
              <a:rPr lang="en-CA" smtClean="0"/>
              <a:t>2024-05-31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0B24-1424-49F3-9A19-7478174F704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1081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61E5-91CA-44C2-BAAA-9577FA302A7B}" type="datetimeFigureOut">
              <a:rPr lang="en-CA" smtClean="0"/>
              <a:t>2024-05-31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0B24-1424-49F3-9A19-7478174F704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3199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61E5-91CA-44C2-BAAA-9577FA302A7B}" type="datetimeFigureOut">
              <a:rPr lang="en-CA" smtClean="0"/>
              <a:t>2024-05-31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0B24-1424-49F3-9A19-7478174F704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6104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61E5-91CA-44C2-BAAA-9577FA302A7B}" type="datetimeFigureOut">
              <a:rPr lang="en-CA" smtClean="0"/>
              <a:t>2024-05-31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0B24-1424-49F3-9A19-7478174F704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314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61E5-91CA-44C2-BAAA-9577FA302A7B}" type="datetimeFigureOut">
              <a:rPr lang="en-CA" smtClean="0"/>
              <a:t>2024-05-31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0B24-1424-49F3-9A19-7478174F704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1766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D61E5-91CA-44C2-BAAA-9577FA302A7B}" type="datetimeFigureOut">
              <a:rPr lang="en-CA" smtClean="0"/>
              <a:t>2024-05-31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60B24-1424-49F3-9A19-7478174F704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4024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JP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hyperlink" Target="http://www.google.ca/url?sa=i&amp;rct=j&amp;q=&amp;esrc=s&amp;source=images&amp;cd=&amp;cad=rja&amp;uact=8&amp;ved=0ahUKEwiOtOHN6ffUAhUM8RQKHT-KARkQjRwIBw&amp;url=http://www.medisa.com.tr/en/urun/190/aperio-at2&amp;psig=AFQjCNE81StnYWCtZZhQNX4J2P70tHMlLg&amp;ust=1499539361701676" TargetMode="External"/><Relationship Id="rId9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0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hyperlink" Target="http://www.google.ca/url?sa=i&amp;rct=j&amp;q=&amp;esrc=s&amp;source=images&amp;cd=&amp;cad=rja&amp;uact=8&amp;ved=0ahUKEwiOtOHN6ffUAhUM8RQKHT-KARkQjRwIBw&amp;url=http://www.medisa.com.tr/en/urun/190/aperio-at2&amp;psig=AFQjCNE81StnYWCtZZhQNX4J2P70tHMlLg&amp;ust=1499539361701676" TargetMode="External"/><Relationship Id="rId7" Type="http://schemas.openxmlformats.org/officeDocument/2006/relationships/image" Target="../media/image64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50.jpeg"/><Relationship Id="rId10" Type="http://schemas.openxmlformats.org/officeDocument/2006/relationships/image" Target="../media/image66.png"/><Relationship Id="rId4" Type="http://schemas.openxmlformats.org/officeDocument/2006/relationships/image" Target="../media/image19.jpeg"/><Relationship Id="rId9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89.pn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12" Type="http://schemas.openxmlformats.org/officeDocument/2006/relationships/image" Target="../media/image8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11" Type="http://schemas.openxmlformats.org/officeDocument/2006/relationships/image" Target="../media/image87.png"/><Relationship Id="rId5" Type="http://schemas.openxmlformats.org/officeDocument/2006/relationships/image" Target="../media/image82.jpeg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4" Type="http://schemas.openxmlformats.org/officeDocument/2006/relationships/image" Target="../media/image81.jpe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diagramData" Target="../diagrams/data1.xml"/><Relationship Id="rId3" Type="http://schemas.openxmlformats.org/officeDocument/2006/relationships/image" Target="../media/image20.png"/><Relationship Id="rId7" Type="http://schemas.openxmlformats.org/officeDocument/2006/relationships/image" Target="../media/image29.jpeg"/><Relationship Id="rId12" Type="http://schemas.openxmlformats.org/officeDocument/2006/relationships/image" Target="../media/image97.jpeg"/><Relationship Id="rId17" Type="http://schemas.microsoft.com/office/2007/relationships/diagramDrawing" Target="../diagrams/drawing1.xml"/><Relationship Id="rId2" Type="http://schemas.openxmlformats.org/officeDocument/2006/relationships/image" Target="../media/image96.png"/><Relationship Id="rId16" Type="http://schemas.openxmlformats.org/officeDocument/2006/relationships/diagramColors" Target="../diagrams/colors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5" Type="http://schemas.openxmlformats.org/officeDocument/2006/relationships/diagramQuickStyle" Target="../diagrams/quickStyle1.xml"/><Relationship Id="rId10" Type="http://schemas.openxmlformats.org/officeDocument/2006/relationships/image" Target="../media/image32.jpeg"/><Relationship Id="rId4" Type="http://schemas.openxmlformats.org/officeDocument/2006/relationships/image" Target="../media/image26.png"/><Relationship Id="rId9" Type="http://schemas.openxmlformats.org/officeDocument/2006/relationships/image" Target="../media/image31.jpeg"/><Relationship Id="rId14" Type="http://schemas.openxmlformats.org/officeDocument/2006/relationships/diagramLayout" Target="../diagrams/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t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t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56241"/>
            <a:ext cx="12051956" cy="2387600"/>
          </a:xfrm>
        </p:spPr>
        <p:txBody>
          <a:bodyPr>
            <a:normAutofit fontScale="90000"/>
          </a:bodyPr>
          <a:lstStyle/>
          <a:p>
            <a:r>
              <a:rPr lang="en-CA" b="1" dirty="0" smtClean="0"/>
              <a:t>The Value of Digital </a:t>
            </a:r>
            <a:r>
              <a:rPr lang="en-CA" b="1" dirty="0"/>
              <a:t>Pathology: </a:t>
            </a:r>
            <a:br>
              <a:rPr lang="en-CA" b="1" dirty="0"/>
            </a:br>
            <a:r>
              <a:rPr lang="en-CA" b="1" dirty="0" smtClean="0"/>
              <a:t>Applications </a:t>
            </a:r>
            <a:r>
              <a:rPr lang="en-CA" b="1" dirty="0"/>
              <a:t>for </a:t>
            </a:r>
            <a:r>
              <a:rPr lang="en-CA" b="1" dirty="0" err="1"/>
              <a:t>S</a:t>
            </a:r>
            <a:r>
              <a:rPr lang="en-CA" b="1" dirty="0" err="1" smtClean="0"/>
              <a:t>ubspecialization</a:t>
            </a:r>
            <a:r>
              <a:rPr lang="en-CA" b="1" dirty="0"/>
              <a:t>, </a:t>
            </a:r>
            <a:r>
              <a:rPr lang="en-CA" b="1" dirty="0" err="1"/>
              <a:t>B</a:t>
            </a:r>
            <a:r>
              <a:rPr lang="en-CA" b="1" dirty="0" err="1" smtClean="0"/>
              <a:t>iobanking</a:t>
            </a:r>
            <a:r>
              <a:rPr lang="en-CA" b="1" dirty="0" smtClean="0"/>
              <a:t> </a:t>
            </a:r>
            <a:r>
              <a:rPr lang="en-CA" b="1" dirty="0"/>
              <a:t>and </a:t>
            </a:r>
            <a:r>
              <a:rPr lang="en-CA" b="1" dirty="0" smtClean="0"/>
              <a:t>Patient-centered </a:t>
            </a:r>
            <a:r>
              <a:rPr lang="en-CA" b="1" dirty="0"/>
              <a:t>P</a:t>
            </a:r>
            <a:r>
              <a:rPr lang="en-CA" b="1" dirty="0" smtClean="0"/>
              <a:t>athology</a:t>
            </a:r>
            <a:endParaRPr lang="en-CA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9055" y="3759056"/>
            <a:ext cx="10033686" cy="2461011"/>
          </a:xfrm>
        </p:spPr>
        <p:txBody>
          <a:bodyPr>
            <a:normAutofit/>
          </a:bodyPr>
          <a:lstStyle/>
          <a:p>
            <a:r>
              <a:rPr lang="en-CA" sz="3800" dirty="0"/>
              <a:t>Sylvia L. Asa, MD, PhD</a:t>
            </a:r>
            <a:endParaRPr lang="en-CA" dirty="0"/>
          </a:p>
          <a:p>
            <a:endParaRPr lang="en-US" i="1" dirty="0"/>
          </a:p>
          <a:p>
            <a:r>
              <a:rPr lang="en-US" i="1" dirty="0"/>
              <a:t>Department of Pathology</a:t>
            </a:r>
          </a:p>
          <a:p>
            <a:r>
              <a:rPr lang="en-US" i="1" dirty="0"/>
              <a:t>University Hospitals Cleveland Medical Center</a:t>
            </a:r>
          </a:p>
          <a:p>
            <a:r>
              <a:rPr lang="en-US" i="1" dirty="0"/>
              <a:t>Case Western Reserve University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3894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7" y="515066"/>
            <a:ext cx="12061523" cy="5581970"/>
          </a:xfrm>
          <a:prstGeom prst="rect">
            <a:avLst/>
          </a:prstGeom>
        </p:spPr>
      </p:pic>
      <p:cxnSp>
        <p:nvCxnSpPr>
          <p:cNvPr id="5" name="Connector: Curved 6">
            <a:extLst>
              <a:ext uri="{FF2B5EF4-FFF2-40B4-BE49-F238E27FC236}">
                <a16:creationId xmlns="" xmlns:a16="http://schemas.microsoft.com/office/drawing/2014/main" id="{704B9C09-3D8D-4DE3-B783-44B82A44AE8D}"/>
              </a:ext>
            </a:extLst>
          </p:cNvPr>
          <p:cNvCxnSpPr>
            <a:cxnSpLocks/>
          </p:cNvCxnSpPr>
          <p:nvPr/>
        </p:nvCxnSpPr>
        <p:spPr>
          <a:xfrm>
            <a:off x="2447925" y="1962150"/>
            <a:ext cx="4381500" cy="609600"/>
          </a:xfrm>
          <a:prstGeom prst="curvedConnector3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2197" y="6085530"/>
            <a:ext cx="12161950" cy="391470"/>
          </a:xfrm>
          <a:prstGeom prst="rect">
            <a:avLst/>
          </a:prstGeom>
          <a:noFill/>
        </p:spPr>
        <p:txBody>
          <a:bodyPr wrap="none" lIns="21923" tIns="10962" rIns="21923" bIns="10962" rtlCol="0">
            <a:spAutoFit/>
          </a:bodyPr>
          <a:lstStyle/>
          <a:p>
            <a:r>
              <a:rPr lang="en-US" sz="2400" b="1" i="1" dirty="0"/>
              <a:t>Whorl World.  </a:t>
            </a:r>
            <a:r>
              <a:rPr lang="en-US" sz="2400" i="1" dirty="0"/>
              <a:t>The Art Gallery of Pathology, By </a:t>
            </a:r>
            <a:r>
              <a:rPr lang="en-US" sz="2400" i="1" dirty="0" err="1"/>
              <a:t>Rasmus</a:t>
            </a:r>
            <a:r>
              <a:rPr lang="en-US" sz="2400" i="1" dirty="0"/>
              <a:t> </a:t>
            </a:r>
            <a:r>
              <a:rPr lang="en-US" sz="2400" i="1" dirty="0" err="1"/>
              <a:t>Kiehl</a:t>
            </a:r>
            <a:r>
              <a:rPr lang="en-US" sz="2400" i="1" dirty="0"/>
              <a:t>, Editor: Sylvia L. Asa, ARP Press 2020</a:t>
            </a:r>
          </a:p>
        </p:txBody>
      </p:sp>
    </p:spTree>
    <p:extLst>
      <p:ext uri="{BB962C8B-B14F-4D97-AF65-F5344CB8AC3E}">
        <p14:creationId xmlns:p14="http://schemas.microsoft.com/office/powerpoint/2010/main" val="329414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694" y="79271"/>
            <a:ext cx="3675901" cy="1325563"/>
          </a:xfrm>
        </p:spPr>
        <p:txBody>
          <a:bodyPr/>
          <a:lstStyle/>
          <a:p>
            <a:r>
              <a:rPr lang="en-US" dirty="0" smtClean="0"/>
              <a:t>A Provincial </a:t>
            </a:r>
            <a:br>
              <a:rPr lang="en-US" dirty="0" smtClean="0"/>
            </a:br>
            <a:r>
              <a:rPr lang="en-US" dirty="0" smtClean="0"/>
              <a:t>Resource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301" y="2158418"/>
            <a:ext cx="4028727" cy="4351338"/>
          </a:xfrm>
        </p:spPr>
        <p:txBody>
          <a:bodyPr/>
          <a:lstStyle/>
          <a:p>
            <a:r>
              <a:rPr lang="en-US" dirty="0" smtClean="0"/>
              <a:t>Faster</a:t>
            </a:r>
          </a:p>
          <a:p>
            <a:r>
              <a:rPr lang="en-US" dirty="0" smtClean="0"/>
              <a:t>Better</a:t>
            </a:r>
          </a:p>
          <a:p>
            <a:r>
              <a:rPr lang="en-US" dirty="0" smtClean="0"/>
              <a:t>Cheaper</a:t>
            </a:r>
          </a:p>
          <a:p>
            <a:endParaRPr lang="en-US" dirty="0"/>
          </a:p>
          <a:p>
            <a:r>
              <a:rPr lang="en-US" dirty="0" smtClean="0"/>
              <a:t>The right pathologist for the right patient at the right time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985082" y="461610"/>
            <a:ext cx="1345444" cy="545852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8330526" y="5660356"/>
            <a:ext cx="264850" cy="2597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8330526" y="5222126"/>
            <a:ext cx="2531977" cy="6980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330526" y="5920132"/>
            <a:ext cx="0" cy="5896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4590828" y="2702801"/>
            <a:ext cx="3739699" cy="321733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creen Shot 2017-01-23 at 9.02.07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851" y="0"/>
            <a:ext cx="7875349" cy="6773061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8860424" y="6032465"/>
            <a:ext cx="287611" cy="1677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8642831" y="6195495"/>
            <a:ext cx="217595" cy="606272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573624" y="372721"/>
            <a:ext cx="1048300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ONTARIO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93424" y="372261"/>
            <a:ext cx="957826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QUEBEC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569500" y="1040968"/>
            <a:ext cx="3290924" cy="5159288"/>
            <a:chOff x="5199261" y="1099135"/>
            <a:chExt cx="3290924" cy="5159288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7347843" y="2311581"/>
              <a:ext cx="1142342" cy="3946842"/>
            </a:xfrm>
            <a:prstGeom prst="line">
              <a:avLst/>
            </a:prstGeom>
            <a:ln>
              <a:solidFill>
                <a:srgbClr val="FF0000"/>
              </a:solidFill>
              <a:headEnd type="stealth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5808860" y="1099135"/>
              <a:ext cx="3385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*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199261" y="1522802"/>
              <a:ext cx="3385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*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529260" y="1349368"/>
              <a:ext cx="3385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*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958678" y="2675823"/>
              <a:ext cx="3385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*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332860" y="1658108"/>
              <a:ext cx="3385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*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486140" y="1999030"/>
              <a:ext cx="3385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*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920594" y="2445811"/>
              <a:ext cx="3385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*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480848" y="1823787"/>
              <a:ext cx="3385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*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968953" y="1462979"/>
              <a:ext cx="3385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*</a:t>
              </a:r>
            </a:p>
          </p:txBody>
        </p:sp>
        <p:sp>
          <p:nvSpPr>
            <p:cNvPr id="25" name="Text Box 8"/>
            <p:cNvSpPr txBox="1">
              <a:spLocks noChangeArrowheads="1"/>
            </p:cNvSpPr>
            <p:nvPr/>
          </p:nvSpPr>
          <p:spPr bwMode="auto">
            <a:xfrm rot="4371810">
              <a:off x="7084878" y="2845170"/>
              <a:ext cx="127948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400">
                  <a:solidFill>
                    <a:srgbClr val="3848A3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400">
                  <a:solidFill>
                    <a:srgbClr val="3848A3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400">
                  <a:solidFill>
                    <a:srgbClr val="3848A3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400">
                  <a:solidFill>
                    <a:srgbClr val="3848A3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400">
                  <a:solidFill>
                    <a:srgbClr val="3848A3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848A3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848A3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848A3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848A3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 dirty="0">
                  <a:solidFill>
                    <a:srgbClr val="FF3300"/>
                  </a:solidFill>
                </a:rPr>
                <a:t>~ 440 mile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46511" y="1966096"/>
              <a:ext cx="982961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Timmins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945225" y="3515511"/>
            <a:ext cx="2891384" cy="2679986"/>
            <a:chOff x="5574986" y="3573678"/>
            <a:chExt cx="2891384" cy="2679986"/>
          </a:xfrm>
        </p:grpSpPr>
        <p:cxnSp>
          <p:nvCxnSpPr>
            <p:cNvPr id="28" name="Straight Connector 27"/>
            <p:cNvCxnSpPr/>
            <p:nvPr/>
          </p:nvCxnSpPr>
          <p:spPr>
            <a:xfrm flipH="1" flipV="1">
              <a:off x="5574986" y="3973731"/>
              <a:ext cx="2891384" cy="2279933"/>
            </a:xfrm>
            <a:prstGeom prst="line">
              <a:avLst/>
            </a:prstGeom>
            <a:ln>
              <a:solidFill>
                <a:srgbClr val="FF0000"/>
              </a:solidFill>
              <a:headEnd type="stealth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 Box 8"/>
            <p:cNvSpPr txBox="1">
              <a:spLocks noChangeArrowheads="1"/>
            </p:cNvSpPr>
            <p:nvPr/>
          </p:nvSpPr>
          <p:spPr bwMode="auto">
            <a:xfrm rot="2329940">
              <a:off x="6197902" y="4550631"/>
              <a:ext cx="127948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400">
                  <a:solidFill>
                    <a:srgbClr val="3848A3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400">
                  <a:solidFill>
                    <a:srgbClr val="3848A3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400">
                  <a:solidFill>
                    <a:srgbClr val="3848A3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400">
                  <a:solidFill>
                    <a:srgbClr val="3848A3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400">
                  <a:solidFill>
                    <a:srgbClr val="3848A3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848A3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848A3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848A3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848A3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 dirty="0">
                  <a:solidFill>
                    <a:srgbClr val="FF3300"/>
                  </a:solidFill>
                </a:rPr>
                <a:t>~ 435 mile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612370" y="3573678"/>
              <a:ext cx="1610441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Sault </a:t>
              </a:r>
              <a:r>
                <a:rPr lang="en-US" dirty="0" err="1"/>
                <a:t>Ste</a:t>
              </a:r>
              <a:r>
                <a:rPr lang="en-US" dirty="0"/>
                <a:t> Marie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7899563" y="6194179"/>
            <a:ext cx="912686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Toronto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8889300" y="5706260"/>
            <a:ext cx="1196553" cy="738546"/>
            <a:chOff x="8519061" y="5764427"/>
            <a:chExt cx="1196553" cy="738546"/>
          </a:xfrm>
        </p:grpSpPr>
        <p:sp>
          <p:nvSpPr>
            <p:cNvPr id="33" name="TextBox 32"/>
            <p:cNvSpPr txBox="1"/>
            <p:nvPr/>
          </p:nvSpPr>
          <p:spPr>
            <a:xfrm>
              <a:off x="8714915" y="5885938"/>
              <a:ext cx="3385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*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519061" y="5907309"/>
              <a:ext cx="3385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*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565371" y="5764427"/>
              <a:ext cx="3385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*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784910" y="6133641"/>
              <a:ext cx="930704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Oshawa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462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t14ptho\AppData\Local\Microsoft\Windows\Temporary Internet Files\Content.Outlook\JFPYQEC2\photo (5).JPG">
            <a:extLst>
              <a:ext uri="{FF2B5EF4-FFF2-40B4-BE49-F238E27FC236}">
                <a16:creationId xmlns="" xmlns:a16="http://schemas.microsoft.com/office/drawing/2014/main" id="{C505CDC7-5DDC-72BB-9F10-4DFCE3B5B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42964" y="2726334"/>
            <a:ext cx="5380736" cy="302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t14ptho\AppData\Local\Microsoft\Windows\Temporary Internet Files\Content.Outlook\JFPYQEC2\photo (7).JPG">
            <a:extLst>
              <a:ext uri="{FF2B5EF4-FFF2-40B4-BE49-F238E27FC236}">
                <a16:creationId xmlns="" xmlns:a16="http://schemas.microsoft.com/office/drawing/2014/main" id="{A38DD9F1-5D9B-F8C1-6199-F640062D06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6" b="7184"/>
          <a:stretch/>
        </p:blipFill>
        <p:spPr bwMode="auto">
          <a:xfrm>
            <a:off x="1524001" y="-22832"/>
            <a:ext cx="4299011" cy="314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Description: http://www.lifelabs.com/files/Images/careersMicrosite/contentImages/couriers.jpg">
            <a:extLst>
              <a:ext uri="{FF2B5EF4-FFF2-40B4-BE49-F238E27FC236}">
                <a16:creationId xmlns="" xmlns:a16="http://schemas.microsoft.com/office/drawing/2014/main" id="{6B071EA3-4EE3-BCCF-10D3-B93D2665A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680" y="2338654"/>
            <a:ext cx="5953321" cy="459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CE17100-2E25-5CA0-F478-45B2A11DC6FB}"/>
              </a:ext>
            </a:extLst>
          </p:cNvPr>
          <p:cNvSpPr txBox="1"/>
          <p:nvPr/>
        </p:nvSpPr>
        <p:spPr>
          <a:xfrm>
            <a:off x="6240016" y="108708"/>
            <a:ext cx="457200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sz="2000" dirty="0"/>
              <a:t>Do you move glass slides?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sz="2000" dirty="0"/>
              <a:t>Do you move pathologists?</a:t>
            </a:r>
          </a:p>
          <a:p>
            <a:r>
              <a:rPr lang="en-CA" sz="2000" dirty="0"/>
              <a:t>	OR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sz="2000" dirty="0"/>
              <a:t>Do you implement </a:t>
            </a:r>
            <a:r>
              <a:rPr lang="en-CA" sz="2000" dirty="0" smtClean="0"/>
              <a:t>digital pathology</a:t>
            </a:r>
            <a:r>
              <a:rPr lang="en-CA" sz="2000" dirty="0"/>
              <a:t>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3126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-37374"/>
            <a:ext cx="2993257" cy="2035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8931"/>
            <a:ext cx="5957207" cy="762000"/>
          </a:xfrm>
        </p:spPr>
        <p:txBody>
          <a:bodyPr>
            <a:noAutofit/>
          </a:bodyPr>
          <a:lstStyle/>
          <a:p>
            <a:r>
              <a:rPr lang="en-CA" dirty="0" smtClean="0"/>
              <a:t>The Key to Success:</a:t>
            </a:r>
            <a:br>
              <a:rPr lang="en-CA" dirty="0" smtClean="0"/>
            </a:br>
            <a:r>
              <a:rPr lang="en-CA" dirty="0" smtClean="0"/>
              <a:t>LIS </a:t>
            </a:r>
            <a:r>
              <a:rPr lang="en-CA" dirty="0"/>
              <a:t>Integration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615" y="2057400"/>
            <a:ext cx="9464579" cy="361280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CA" sz="3200" dirty="0" smtClean="0"/>
              <a:t>2010-11: </a:t>
            </a:r>
            <a:r>
              <a:rPr lang="en-CA" sz="3200" dirty="0"/>
              <a:t>Primary diagnosis for surgical </a:t>
            </a:r>
            <a:r>
              <a:rPr lang="en-CA" sz="3200" dirty="0" smtClean="0"/>
              <a:t>pathology</a:t>
            </a:r>
            <a:endParaRPr lang="en-CA" sz="3200" dirty="0"/>
          </a:p>
        </p:txBody>
      </p:sp>
      <p:sp>
        <p:nvSpPr>
          <p:cNvPr id="4" name="AutoShape 2" descr="Image result for Aperio CS scanner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ge result for Aperio CS scanner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23" name="Picture 7" descr="Image result for Aperio AT2 scanner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887" y="236397"/>
            <a:ext cx="2755169" cy="250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2E1F214-966A-2144-CB92-48D77E1E72F0}"/>
              </a:ext>
            </a:extLst>
          </p:cNvPr>
          <p:cNvSpPr txBox="1"/>
          <p:nvPr/>
        </p:nvSpPr>
        <p:spPr>
          <a:xfrm>
            <a:off x="8961092" y="6136957"/>
            <a:ext cx="1873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Zoya Volynskaya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113816" y="3211751"/>
            <a:ext cx="6556434" cy="2800512"/>
            <a:chOff x="115933" y="41468"/>
            <a:chExt cx="7331032" cy="345597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294"/>
            <a:stretch/>
          </p:blipFill>
          <p:spPr>
            <a:xfrm>
              <a:off x="115933" y="41468"/>
              <a:ext cx="3351527" cy="342479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94303" y="1007186"/>
              <a:ext cx="1348126" cy="6155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400" b="1" dirty="0">
                  <a:solidFill>
                    <a:srgbClr val="1E1373"/>
                  </a:solidFill>
                  <a:latin typeface="Arial Narrow" panose="020B0606020202030204" pitchFamily="34" charset="0"/>
                </a:rPr>
                <a:t>PART 1: THYROID: RIGHT HEMITHYROID STITCH UPPER POLE QS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115335" y="1077248"/>
              <a:ext cx="293670" cy="2585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400" dirty="0"/>
                <a:t>H&amp;E</a:t>
              </a:r>
            </a:p>
            <a:p>
              <a:pPr>
                <a:lnSpc>
                  <a:spcPct val="90000"/>
                </a:lnSpc>
              </a:pPr>
              <a:r>
                <a:rPr lang="en-US" sz="400" dirty="0"/>
                <a:t>P27</a:t>
              </a:r>
            </a:p>
            <a:p>
              <a:pPr>
                <a:lnSpc>
                  <a:spcPct val="90000"/>
                </a:lnSpc>
              </a:pPr>
              <a:r>
                <a:rPr lang="en-US" sz="400" dirty="0"/>
                <a:t>MIB1</a:t>
              </a:r>
              <a:endParaRPr lang="en-US" sz="1200" dirty="0"/>
            </a:p>
          </p:txBody>
        </p:sp>
        <p:pic>
          <p:nvPicPr>
            <p:cNvPr id="14" name="Picture 3" descr="C:\Users\t40714uhn\Desktop\2 copy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206"/>
            <a:stretch/>
          </p:blipFill>
          <p:spPr bwMode="auto">
            <a:xfrm>
              <a:off x="280958" y="226239"/>
              <a:ext cx="3040995" cy="2384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8b___.jp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09"/>
            <a:stretch/>
          </p:blipFill>
          <p:spPr>
            <a:xfrm>
              <a:off x="287271" y="208384"/>
              <a:ext cx="3039022" cy="238646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05"/>
            <a:stretch/>
          </p:blipFill>
          <p:spPr>
            <a:xfrm>
              <a:off x="3453708" y="72644"/>
              <a:ext cx="3993257" cy="3424798"/>
            </a:xfrm>
            <a:prstGeom prst="rect">
              <a:avLst/>
            </a:prstGeom>
          </p:spPr>
        </p:pic>
        <p:pic>
          <p:nvPicPr>
            <p:cNvPr id="17" name="Picture 16" descr="8c.JP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194" y="217539"/>
              <a:ext cx="3672438" cy="2391693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FCDF1C5-6F11-5429-5850-249BBD8AC9DB}"/>
              </a:ext>
            </a:extLst>
          </p:cNvPr>
          <p:cNvSpPr txBox="1"/>
          <p:nvPr/>
        </p:nvSpPr>
        <p:spPr>
          <a:xfrm>
            <a:off x="2072411" y="6044625"/>
            <a:ext cx="5140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cap="all" dirty="0" err="1"/>
              <a:t>Volynskaya</a:t>
            </a:r>
            <a:r>
              <a:rPr lang="en-US" sz="1600" i="1" cap="all" dirty="0"/>
              <a:t> </a:t>
            </a:r>
            <a:r>
              <a:rPr lang="en-US" sz="1600" i="1" dirty="0" smtClean="0"/>
              <a:t>et al. </a:t>
            </a:r>
            <a:r>
              <a:rPr lang="en-US" sz="1600" i="1" dirty="0"/>
              <a:t>Arch </a:t>
            </a:r>
            <a:r>
              <a:rPr lang="en-US" sz="1600" i="1" dirty="0" err="1"/>
              <a:t>Pathol</a:t>
            </a:r>
            <a:r>
              <a:rPr lang="en-US" sz="1600" i="1" dirty="0"/>
              <a:t> Lab Med 2018;142:369-382</a:t>
            </a:r>
            <a:endParaRPr lang="en-CA" sz="1600" i="1" dirty="0"/>
          </a:p>
          <a:p>
            <a:endParaRPr lang="en-CA" sz="1600" i="1" dirty="0"/>
          </a:p>
        </p:txBody>
      </p:sp>
      <p:grpSp>
        <p:nvGrpSpPr>
          <p:cNvPr id="9" name="Group 8"/>
          <p:cNvGrpSpPr/>
          <p:nvPr/>
        </p:nvGrpSpPr>
        <p:grpSpPr>
          <a:xfrm>
            <a:off x="4226352" y="2892770"/>
            <a:ext cx="3211121" cy="2400796"/>
            <a:chOff x="314528" y="1254537"/>
            <a:chExt cx="3211121" cy="2400796"/>
          </a:xfrm>
        </p:grpSpPr>
        <p:pic>
          <p:nvPicPr>
            <p:cNvPr id="24" name="Picture 23" descr="1____.jpg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84" r="-2199" b="1684"/>
            <a:stretch/>
          </p:blipFill>
          <p:spPr>
            <a:xfrm>
              <a:off x="314528" y="1708777"/>
              <a:ext cx="3211121" cy="194655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57886" y="1254537"/>
              <a:ext cx="141000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LIS and </a:t>
              </a:r>
              <a:r>
                <a:rPr lang="en-US" dirty="0" err="1" smtClean="0"/>
                <a:t>Imagescope</a:t>
              </a:r>
              <a:endParaRPr lang="en-US" dirty="0"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1" r="16618"/>
          <a:stretch/>
        </p:blipFill>
        <p:spPr>
          <a:xfrm>
            <a:off x="8564394" y="2997746"/>
            <a:ext cx="2792467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2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3202849" y="2350699"/>
            <a:ext cx="7322338" cy="3435381"/>
            <a:chOff x="4536287" y="3403365"/>
            <a:chExt cx="7322338" cy="343538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05"/>
            <a:stretch/>
          </p:blipFill>
          <p:spPr>
            <a:xfrm>
              <a:off x="7847911" y="3413948"/>
              <a:ext cx="4010714" cy="3424798"/>
            </a:xfrm>
            <a:prstGeom prst="rect">
              <a:avLst/>
            </a:prstGeom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890"/>
            <a:stretch/>
          </p:blipFill>
          <p:spPr bwMode="auto">
            <a:xfrm>
              <a:off x="4536287" y="3403365"/>
              <a:ext cx="3311622" cy="3425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 descr="8b___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09"/>
            <a:stretch/>
          </p:blipFill>
          <p:spPr>
            <a:xfrm>
              <a:off x="4705646" y="3590655"/>
              <a:ext cx="3039022" cy="2386461"/>
            </a:xfrm>
            <a:prstGeom prst="rect">
              <a:avLst/>
            </a:prstGeom>
          </p:spPr>
        </p:pic>
        <p:pic>
          <p:nvPicPr>
            <p:cNvPr id="26" name="Picture 25" descr="1____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5707" y="3589808"/>
              <a:ext cx="3688293" cy="236886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6667800" y="2539672"/>
            <a:ext cx="3687928" cy="2371103"/>
            <a:chOff x="8001238" y="3592338"/>
            <a:chExt cx="3687928" cy="2371103"/>
          </a:xfrm>
        </p:grpSpPr>
        <p:pic>
          <p:nvPicPr>
            <p:cNvPr id="3" name="Picture 2" descr="2_.jp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298"/>
            <a:stretch/>
          </p:blipFill>
          <p:spPr>
            <a:xfrm>
              <a:off x="8001238" y="3594935"/>
              <a:ext cx="3668882" cy="2368506"/>
            </a:xfrm>
            <a:prstGeom prst="rect">
              <a:avLst/>
            </a:prstGeom>
          </p:spPr>
        </p:pic>
        <p:pic>
          <p:nvPicPr>
            <p:cNvPr id="17" name="Picture 16" descr="2_.jp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11"/>
            <a:stretch/>
          </p:blipFill>
          <p:spPr>
            <a:xfrm>
              <a:off x="9350096" y="3592338"/>
              <a:ext cx="2339070" cy="236850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8026657" y="2537074"/>
            <a:ext cx="2326468" cy="1452289"/>
            <a:chOff x="9360095" y="3589740"/>
            <a:chExt cx="2326468" cy="1452289"/>
          </a:xfrm>
        </p:grpSpPr>
        <p:pic>
          <p:nvPicPr>
            <p:cNvPr id="7" name="Picture 6" descr="3b.JP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0095" y="3832548"/>
              <a:ext cx="2121897" cy="1209481"/>
            </a:xfrm>
            <a:prstGeom prst="rect">
              <a:avLst/>
            </a:prstGeom>
          </p:spPr>
        </p:pic>
        <p:pic>
          <p:nvPicPr>
            <p:cNvPr id="25" name="Picture 24" descr="2_.jpg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80" b="85215"/>
            <a:stretch/>
          </p:blipFill>
          <p:spPr>
            <a:xfrm>
              <a:off x="10985112" y="3589740"/>
              <a:ext cx="701451" cy="350187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6786647" y="4132240"/>
            <a:ext cx="4199327" cy="2086328"/>
            <a:chOff x="8120085" y="5184906"/>
            <a:chExt cx="4199327" cy="2086328"/>
          </a:xfrm>
        </p:grpSpPr>
        <p:pic>
          <p:nvPicPr>
            <p:cNvPr id="12" name="Picture 11" descr="5.JP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0085" y="5184906"/>
              <a:ext cx="709582" cy="73311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9828474" y="6994235"/>
              <a:ext cx="24909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aseline="30000" dirty="0"/>
                <a:t>*</a:t>
              </a:r>
              <a:r>
                <a:rPr lang="en-US" sz="1200" dirty="0"/>
                <a:t>Image Analysis done in </a:t>
              </a:r>
              <a:r>
                <a:rPr lang="en-US" sz="1200" dirty="0" err="1"/>
                <a:t>ImageScope</a:t>
              </a:r>
              <a:endParaRPr lang="en-US" sz="1200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61914" y="3809932"/>
            <a:ext cx="2187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LIS &amp; </a:t>
            </a:r>
            <a:r>
              <a:rPr lang="en-US" dirty="0" err="1"/>
              <a:t>WebViewer</a:t>
            </a:r>
            <a:r>
              <a:rPr lang="en-US" dirty="0"/>
              <a:t> ---&gt;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the added bonus: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14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B81621-44C6-07E2-CECD-A6527FB91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384175"/>
            <a:ext cx="11706225" cy="1325563"/>
          </a:xfrm>
        </p:spPr>
        <p:txBody>
          <a:bodyPr/>
          <a:lstStyle/>
          <a:p>
            <a:r>
              <a:rPr lang="en-US" altLang="en-US" dirty="0"/>
              <a:t>Digital Pathology Addresses Workflow Challenges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EB6BE16-55C2-4781-0754-0374D0F24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782225"/>
            <a:ext cx="11849100" cy="4351338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sz="3600" dirty="0"/>
              <a:t>Integration of multiple slides into workflow for case </a:t>
            </a:r>
            <a:r>
              <a:rPr lang="en-US" sz="3600" dirty="0" err="1"/>
              <a:t>signout</a:t>
            </a:r>
            <a:endParaRPr lang="en-US" sz="3600" dirty="0"/>
          </a:p>
          <a:p>
            <a:pPr lvl="1">
              <a:lnSpc>
                <a:spcPct val="80000"/>
              </a:lnSpc>
              <a:defRPr/>
            </a:pPr>
            <a:r>
              <a:rPr lang="en-US" sz="3200" dirty="0"/>
              <a:t>From the lab to the pathologist</a:t>
            </a:r>
          </a:p>
          <a:p>
            <a:pPr>
              <a:lnSpc>
                <a:spcPct val="80000"/>
              </a:lnSpc>
              <a:defRPr/>
            </a:pPr>
            <a:r>
              <a:rPr lang="en-US" sz="3600" dirty="0"/>
              <a:t>IT integration is automated</a:t>
            </a:r>
          </a:p>
          <a:p>
            <a:pPr lvl="1">
              <a:lnSpc>
                <a:spcPct val="80000"/>
              </a:lnSpc>
              <a:defRPr/>
            </a:pPr>
            <a:r>
              <a:rPr lang="en-US" sz="3200" dirty="0"/>
              <a:t>LIS</a:t>
            </a:r>
          </a:p>
          <a:p>
            <a:pPr lvl="1">
              <a:lnSpc>
                <a:spcPct val="80000"/>
              </a:lnSpc>
              <a:defRPr/>
            </a:pPr>
            <a:r>
              <a:rPr lang="en-US" sz="3200" dirty="0"/>
              <a:t>Barcodes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845C589-69AA-FBA7-44E2-57467B165424}"/>
              </a:ext>
            </a:extLst>
          </p:cNvPr>
          <p:cNvSpPr txBox="1">
            <a:spLocks/>
          </p:cNvSpPr>
          <p:nvPr/>
        </p:nvSpPr>
        <p:spPr>
          <a:xfrm>
            <a:off x="750276" y="4950435"/>
            <a:ext cx="5707674" cy="2684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en-US" sz="3600" dirty="0"/>
              <a:t>Integration of new slides (recuts, </a:t>
            </a:r>
            <a:r>
              <a:rPr lang="en-US" sz="3600" dirty="0" err="1"/>
              <a:t>deepers</a:t>
            </a:r>
            <a:r>
              <a:rPr lang="en-US" sz="3600" dirty="0"/>
              <a:t>, IHC, </a:t>
            </a:r>
            <a:r>
              <a:rPr lang="en-US" sz="3600" dirty="0" err="1"/>
              <a:t>etc</a:t>
            </a:r>
            <a:r>
              <a:rPr lang="en-US" sz="3600" dirty="0"/>
              <a:t>) without need for slide reorganization</a:t>
            </a:r>
            <a:endParaRPr lang="en-US" sz="3200" dirty="0"/>
          </a:p>
          <a:p>
            <a:pPr>
              <a:lnSpc>
                <a:spcPct val="80000"/>
              </a:lnSpc>
              <a:defRPr/>
            </a:pP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ED2F23C-309C-D958-959B-273A6692FA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377" y="2626702"/>
            <a:ext cx="5032131" cy="37740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F0B98AF-A8B4-95DB-8A14-E5D0C79BD025}"/>
              </a:ext>
            </a:extLst>
          </p:cNvPr>
          <p:cNvSpPr txBox="1"/>
          <p:nvPr/>
        </p:nvSpPr>
        <p:spPr>
          <a:xfrm>
            <a:off x="6312377" y="6473287"/>
            <a:ext cx="58796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cap="all" dirty="0"/>
              <a:t>Volynskaya Z, Evans AJ, Asa SL:</a:t>
            </a:r>
            <a:r>
              <a:rPr lang="en-US" sz="1600" i="1" dirty="0"/>
              <a:t> </a:t>
            </a:r>
            <a:r>
              <a:rPr lang="en-US" sz="1600" i="1" dirty="0" err="1"/>
              <a:t>Adv</a:t>
            </a:r>
            <a:r>
              <a:rPr lang="en-US" sz="1600" i="1" dirty="0"/>
              <a:t> </a:t>
            </a:r>
            <a:r>
              <a:rPr lang="en-US" sz="1600" i="1" dirty="0" err="1"/>
              <a:t>Anat</a:t>
            </a:r>
            <a:r>
              <a:rPr lang="en-US" sz="1600" i="1" dirty="0"/>
              <a:t> </a:t>
            </a:r>
            <a:r>
              <a:rPr lang="en-US" sz="1600" i="1" dirty="0" err="1"/>
              <a:t>Pathol</a:t>
            </a:r>
            <a:r>
              <a:rPr lang="en-US" sz="1600" i="1" dirty="0"/>
              <a:t>. 2017;24:215-221</a:t>
            </a:r>
            <a:endParaRPr lang="en-CA" sz="1600" i="1" dirty="0"/>
          </a:p>
          <a:p>
            <a:endParaRPr lang="en-CA" sz="1600" i="1" dirty="0"/>
          </a:p>
        </p:txBody>
      </p:sp>
    </p:spTree>
    <p:extLst>
      <p:ext uri="{BB962C8B-B14F-4D97-AF65-F5344CB8AC3E}">
        <p14:creationId xmlns:p14="http://schemas.microsoft.com/office/powerpoint/2010/main" val="323998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153400" y="6519850"/>
            <a:ext cx="4038600" cy="414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71661" y="6474353"/>
            <a:ext cx="11289276" cy="329915"/>
          </a:xfrm>
          <a:prstGeom prst="rect">
            <a:avLst/>
          </a:prstGeom>
          <a:noFill/>
        </p:spPr>
        <p:txBody>
          <a:bodyPr wrap="none" lIns="21923" tIns="10962" rIns="21923" bIns="10962" rtlCol="0">
            <a:spAutoFit/>
          </a:bodyPr>
          <a:lstStyle/>
          <a:p>
            <a:r>
              <a:rPr lang="en-US" sz="2000" b="1" i="1" dirty="0" err="1"/>
              <a:t>Pseudopalisading</a:t>
            </a:r>
            <a:r>
              <a:rPr lang="en-US" sz="2000" b="1" i="1" dirty="0"/>
              <a:t> Maze.  </a:t>
            </a:r>
            <a:r>
              <a:rPr lang="en-US" sz="2000" i="1" dirty="0"/>
              <a:t>The Art Gallery of Pathology, By </a:t>
            </a:r>
            <a:r>
              <a:rPr lang="en-US" sz="2000" i="1" dirty="0" err="1"/>
              <a:t>Rasmus</a:t>
            </a:r>
            <a:r>
              <a:rPr lang="en-US" sz="2000" i="1" dirty="0"/>
              <a:t> </a:t>
            </a:r>
            <a:r>
              <a:rPr lang="en-US" sz="2000" i="1" dirty="0" err="1"/>
              <a:t>Kiehl</a:t>
            </a:r>
            <a:r>
              <a:rPr lang="en-US" sz="2000" i="1" dirty="0"/>
              <a:t>, Editor: Sylvia L. Asa, ARP Press 2020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710"/>
            <a:ext cx="12192000" cy="655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7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28600"/>
            <a:ext cx="10668000" cy="762000"/>
          </a:xfrm>
        </p:spPr>
        <p:txBody>
          <a:bodyPr>
            <a:normAutofit/>
          </a:bodyPr>
          <a:lstStyle/>
          <a:p>
            <a:pPr algn="l"/>
            <a:r>
              <a:rPr lang="en-US" sz="4400" dirty="0" smtClean="0"/>
              <a:t>2019: </a:t>
            </a:r>
            <a:r>
              <a:rPr lang="en-US" sz="4400" dirty="0"/>
              <a:t>Cleveland</a:t>
            </a:r>
            <a:endParaRPr lang="en-CA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6" y="2161624"/>
            <a:ext cx="5134527" cy="288817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941" y="1640469"/>
            <a:ext cx="6521913" cy="52175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8" r="7919"/>
          <a:stretch/>
        </p:blipFill>
        <p:spPr>
          <a:xfrm>
            <a:off x="7416323" y="3614"/>
            <a:ext cx="4775677" cy="320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99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222" y="249795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4400" dirty="0"/>
              <a:t>Institute of Pathology</a:t>
            </a:r>
            <a:endParaRPr lang="en-CA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22" y="1460757"/>
            <a:ext cx="6772676" cy="507950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59626" y="445443"/>
            <a:ext cx="7694141" cy="577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9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-22654" y="-270866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/>
              <a:t>UH </a:t>
            </a:r>
            <a:r>
              <a:rPr lang="en-US" sz="4400" b="1" dirty="0" smtClean="0"/>
              <a:t>Pathology</a:t>
            </a:r>
            <a:endParaRPr lang="en-US" sz="4400" b="1" dirty="0"/>
          </a:p>
        </p:txBody>
      </p:sp>
      <p:grpSp>
        <p:nvGrpSpPr>
          <p:cNvPr id="20" name="Group 19"/>
          <p:cNvGrpSpPr/>
          <p:nvPr/>
        </p:nvGrpSpPr>
        <p:grpSpPr>
          <a:xfrm>
            <a:off x="1295400" y="685800"/>
            <a:ext cx="9885406" cy="5778844"/>
            <a:chOff x="1631091" y="1079156"/>
            <a:chExt cx="8690919" cy="5189839"/>
          </a:xfrm>
        </p:grpSpPr>
        <p:grpSp>
          <p:nvGrpSpPr>
            <p:cNvPr id="6" name="Group 5"/>
            <p:cNvGrpSpPr/>
            <p:nvPr/>
          </p:nvGrpSpPr>
          <p:grpSpPr>
            <a:xfrm>
              <a:off x="1631091" y="1079156"/>
              <a:ext cx="8690919" cy="5189839"/>
              <a:chOff x="1285101" y="313037"/>
              <a:chExt cx="9308757" cy="5840627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/>
              <a:srcRect l="22500" t="10690" r="1149" b="4145"/>
              <a:stretch/>
            </p:blipFill>
            <p:spPr>
              <a:xfrm>
                <a:off x="1285101" y="313037"/>
                <a:ext cx="9308757" cy="5840627"/>
              </a:xfrm>
              <a:prstGeom prst="rect">
                <a:avLst/>
              </a:prstGeom>
            </p:spPr>
          </p:pic>
          <p:pic>
            <p:nvPicPr>
              <p:cNvPr id="7" name="Picture 2" descr="Portal Hom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5767"/>
              <a:stretch/>
            </p:blipFill>
            <p:spPr bwMode="auto">
              <a:xfrm>
                <a:off x="6021618" y="1693464"/>
                <a:ext cx="452950" cy="6712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2" descr="Portal Hom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5767"/>
              <a:stretch/>
            </p:blipFill>
            <p:spPr bwMode="auto">
              <a:xfrm>
                <a:off x="7886329" y="1969073"/>
                <a:ext cx="273249" cy="4049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2" descr="Portal Hom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5767"/>
              <a:stretch/>
            </p:blipFill>
            <p:spPr bwMode="auto">
              <a:xfrm>
                <a:off x="6757746" y="3773160"/>
                <a:ext cx="273249" cy="4049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2" descr="Portal Hom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5767"/>
              <a:stretch/>
            </p:blipFill>
            <p:spPr bwMode="auto">
              <a:xfrm>
                <a:off x="4302870" y="2578673"/>
                <a:ext cx="273249" cy="4049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2" descr="Portal Hom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5767"/>
              <a:stretch/>
            </p:blipFill>
            <p:spPr bwMode="auto">
              <a:xfrm>
                <a:off x="5790086" y="2957633"/>
                <a:ext cx="273249" cy="4049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2" descr="Portal Hom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5767"/>
              <a:stretch/>
            </p:blipFill>
            <p:spPr bwMode="auto">
              <a:xfrm>
                <a:off x="3602654" y="5223019"/>
                <a:ext cx="273249" cy="4049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2" descr="Portal Hom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5767"/>
              <a:stretch/>
            </p:blipFill>
            <p:spPr bwMode="auto">
              <a:xfrm>
                <a:off x="6945155" y="2364739"/>
                <a:ext cx="273249" cy="4049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2" descr="Portal Hom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5767"/>
              <a:stretch/>
            </p:blipFill>
            <p:spPr bwMode="auto">
              <a:xfrm>
                <a:off x="6667415" y="2810885"/>
                <a:ext cx="273249" cy="4049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2" descr="Portal Hom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5767"/>
              <a:stretch/>
            </p:blipFill>
            <p:spPr bwMode="auto">
              <a:xfrm>
                <a:off x="7142493" y="1766594"/>
                <a:ext cx="273249" cy="4049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Portal Hom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5767"/>
              <a:stretch/>
            </p:blipFill>
            <p:spPr bwMode="auto">
              <a:xfrm>
                <a:off x="5186006" y="2435814"/>
                <a:ext cx="273249" cy="4049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" descr="Portal Hom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5767"/>
              <a:stretch/>
            </p:blipFill>
            <p:spPr bwMode="auto">
              <a:xfrm>
                <a:off x="7279117" y="3030871"/>
                <a:ext cx="273249" cy="4049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TextBox 18"/>
            <p:cNvSpPr txBox="1"/>
            <p:nvPr/>
          </p:nvSpPr>
          <p:spPr>
            <a:xfrm>
              <a:off x="7336984" y="2188589"/>
              <a:ext cx="10903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Richmond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000208" y="2527143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Geauga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099718" y="2910504"/>
              <a:ext cx="10903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Ahuja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784073" y="2188589"/>
              <a:ext cx="10903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Cleveland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447854" y="3506550"/>
              <a:ext cx="10903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Portage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995620" y="4164377"/>
              <a:ext cx="10903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Western Reserve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092186" y="3066300"/>
              <a:ext cx="10903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Bedford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105590" y="3439720"/>
              <a:ext cx="10903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Parma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962914" y="2650780"/>
              <a:ext cx="10903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St. John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156823" y="3506550"/>
              <a:ext cx="10903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Elyria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504775" y="5162697"/>
              <a:ext cx="10903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Samaritan</a:t>
              </a:r>
            </a:p>
          </p:txBody>
        </p:sp>
      </p:grpSp>
      <p:sp>
        <p:nvSpPr>
          <p:cNvPr id="2" name="AutoShape 2" descr="Lake Healh"/>
          <p:cNvSpPr>
            <a:spLocks noChangeAspect="1" noChangeArrowheads="1"/>
          </p:cNvSpPr>
          <p:nvPr/>
        </p:nvSpPr>
        <p:spPr bwMode="auto">
          <a:xfrm>
            <a:off x="280586" y="-7859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6885" y="1232451"/>
            <a:ext cx="553158" cy="29924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1568" y="2676667"/>
            <a:ext cx="499024" cy="26996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3826" y="1862043"/>
            <a:ext cx="553158" cy="299249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8085944" y="1187644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Concord*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603204" y="1531059"/>
            <a:ext cx="1397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Willoughby*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049390" y="2685975"/>
            <a:ext cx="1190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Beachwood*</a:t>
            </a:r>
          </a:p>
        </p:txBody>
      </p:sp>
    </p:spTree>
    <p:extLst>
      <p:ext uri="{BB962C8B-B14F-4D97-AF65-F5344CB8AC3E}">
        <p14:creationId xmlns:p14="http://schemas.microsoft.com/office/powerpoint/2010/main" val="135444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516314"/>
            <a:ext cx="8056505" cy="60423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278363" y="2342734"/>
            <a:ext cx="26203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Toronto, Ontario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91721" y="2385070"/>
            <a:ext cx="29596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October 2003</a:t>
            </a:r>
            <a:endParaRPr lang="en-CA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975607" y="6545440"/>
            <a:ext cx="10378193" cy="329915"/>
          </a:xfrm>
          <a:prstGeom prst="rect">
            <a:avLst/>
          </a:prstGeom>
          <a:noFill/>
        </p:spPr>
        <p:txBody>
          <a:bodyPr wrap="none" lIns="21923" tIns="10962" rIns="21923" bIns="10962" rtlCol="0">
            <a:spAutoFit/>
          </a:bodyPr>
          <a:lstStyle/>
          <a:p>
            <a:r>
              <a:rPr lang="en-US" sz="2000" b="1" i="1" dirty="0" err="1"/>
              <a:t>Torontonavirus</a:t>
            </a:r>
            <a:r>
              <a:rPr lang="en-US" sz="2000" b="1" i="1" dirty="0"/>
              <a:t>.  </a:t>
            </a:r>
            <a:r>
              <a:rPr lang="en-US" sz="2000" i="1" dirty="0"/>
              <a:t>The Art Gallery of Pathology, By </a:t>
            </a:r>
            <a:r>
              <a:rPr lang="en-US" sz="2000" i="1" dirty="0" err="1"/>
              <a:t>Rasmus</a:t>
            </a:r>
            <a:r>
              <a:rPr lang="en-US" sz="2000" i="1" dirty="0"/>
              <a:t> </a:t>
            </a:r>
            <a:r>
              <a:rPr lang="en-US" sz="2000" i="1" dirty="0" err="1"/>
              <a:t>Kiehl</a:t>
            </a:r>
            <a:r>
              <a:rPr lang="en-US" sz="2000" i="1" dirty="0"/>
              <a:t>, Editor: Sylvia L. Asa, ARP Press 2020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09544" y="-370412"/>
            <a:ext cx="10515600" cy="1325563"/>
          </a:xfrm>
        </p:spPr>
        <p:txBody>
          <a:bodyPr/>
          <a:lstStyle/>
          <a:p>
            <a:r>
              <a:rPr lang="en-US" dirty="0" smtClean="0"/>
              <a:t>The Beginning of Clinical Digital Pathology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78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76999"/>
            <a:ext cx="10668000" cy="762000"/>
          </a:xfrm>
        </p:spPr>
        <p:txBody>
          <a:bodyPr>
            <a:noAutofit/>
          </a:bodyPr>
          <a:lstStyle/>
          <a:p>
            <a:r>
              <a:rPr lang="en-US" sz="4400" b="1" dirty="0"/>
              <a:t>A Familiar </a:t>
            </a:r>
            <a:r>
              <a:rPr lang="en-US" sz="4400" b="1" dirty="0" smtClean="0"/>
              <a:t>Sight</a:t>
            </a:r>
            <a:endParaRPr lang="en-CA" sz="4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1050"/>
            <a:ext cx="5464432" cy="40983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735" y="0"/>
            <a:ext cx="5239265" cy="39294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881" y="3616411"/>
            <a:ext cx="4322119" cy="32415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67" y="4071551"/>
            <a:ext cx="3715265" cy="278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24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152400"/>
            <a:ext cx="10515600" cy="1325563"/>
          </a:xfrm>
        </p:spPr>
        <p:txBody>
          <a:bodyPr>
            <a:normAutofit/>
          </a:bodyPr>
          <a:lstStyle/>
          <a:p>
            <a:r>
              <a:rPr lang="en-US" sz="4400" dirty="0"/>
              <a:t>Digital Pathology at UH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162" y="1143000"/>
            <a:ext cx="11877675" cy="5127668"/>
          </a:xfrm>
        </p:spPr>
        <p:txBody>
          <a:bodyPr>
            <a:normAutofit fontScale="25000" lnSpcReduction="20000"/>
          </a:bodyPr>
          <a:lstStyle/>
          <a:p>
            <a:pPr marL="304815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9600" b="1" dirty="0"/>
              <a:t>Phase 1 (2019)</a:t>
            </a:r>
            <a:endParaRPr lang="en-US" sz="9600" dirty="0"/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9600" dirty="0" smtClean="0"/>
              <a:t>Breast </a:t>
            </a:r>
            <a:r>
              <a:rPr lang="en-US" sz="9600" dirty="0"/>
              <a:t>Radiology-Pathology Correlation </a:t>
            </a:r>
            <a:r>
              <a:rPr lang="en-US" sz="9600" dirty="0" smtClean="0"/>
              <a:t>conference </a:t>
            </a:r>
            <a:endParaRPr lang="en-US" sz="9600" dirty="0"/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9600" dirty="0"/>
              <a:t>Scanning of slides for Tumor Boards 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9600" dirty="0"/>
              <a:t>Scanning of all surgical cases sent to molecular lab for NGS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9600" dirty="0"/>
              <a:t>Scanning of all original cytology cases sent for </a:t>
            </a:r>
            <a:r>
              <a:rPr lang="en-US" sz="9600" dirty="0" smtClean="0"/>
              <a:t>molecular testing</a:t>
            </a:r>
            <a:endParaRPr lang="en-US" sz="9600" dirty="0"/>
          </a:p>
          <a:p>
            <a:pPr marL="304815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9600" b="1" dirty="0"/>
              <a:t>Phase 2 (</a:t>
            </a:r>
            <a:r>
              <a:rPr lang="en-US" sz="9600" b="1" dirty="0" smtClean="0"/>
              <a:t>2020-2022)</a:t>
            </a:r>
            <a:endParaRPr lang="en-US" sz="9600" dirty="0"/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9600" dirty="0"/>
              <a:t>Integration of Sectra with Cerner </a:t>
            </a:r>
            <a:r>
              <a:rPr lang="en-US" sz="9600" dirty="0" err="1"/>
              <a:t>CoPath</a:t>
            </a:r>
            <a:r>
              <a:rPr lang="en-US" sz="9600" dirty="0"/>
              <a:t> LIS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9600" dirty="0" smtClean="0"/>
              <a:t>Provide </a:t>
            </a:r>
            <a:r>
              <a:rPr lang="en-US" sz="9600" dirty="0"/>
              <a:t>IHC and special stain services to Community Hospitals to reduce TAT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9600" dirty="0"/>
              <a:t>Real-time consultation to Community Hospitals</a:t>
            </a:r>
          </a:p>
          <a:p>
            <a:pPr marL="304815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9600" b="1" dirty="0"/>
              <a:t>Phase 3 (</a:t>
            </a:r>
            <a:r>
              <a:rPr lang="en-US" sz="9600" b="1" dirty="0" smtClean="0"/>
              <a:t>2023 </a:t>
            </a:r>
            <a:r>
              <a:rPr lang="en-US" sz="9600" b="1" dirty="0"/>
              <a:t>and beyond)</a:t>
            </a:r>
            <a:r>
              <a:rPr lang="en-US" sz="9600" dirty="0"/>
              <a:t> 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9600" dirty="0"/>
              <a:t>Scanners at all UH </a:t>
            </a:r>
            <a:r>
              <a:rPr lang="en-US" sz="9600" dirty="0" smtClean="0"/>
              <a:t>Hospitals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9600" dirty="0"/>
              <a:t>S</a:t>
            </a:r>
            <a:r>
              <a:rPr lang="en-US" sz="9600" dirty="0" smtClean="0"/>
              <a:t>ubspecialty </a:t>
            </a:r>
            <a:r>
              <a:rPr lang="en-US" sz="9600" dirty="0"/>
              <a:t>frozen section interpretation in Community </a:t>
            </a:r>
            <a:r>
              <a:rPr lang="en-US" sz="9600" dirty="0" smtClean="0"/>
              <a:t>sites</a:t>
            </a:r>
            <a:endParaRPr lang="en-US" sz="9600" dirty="0"/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9600" dirty="0" smtClean="0"/>
              <a:t>Full </a:t>
            </a:r>
            <a:r>
              <a:rPr lang="en-US" sz="9600" dirty="0"/>
              <a:t>digital work flow at all sites for primary diagnosis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9200" dirty="0"/>
              <a:t>Switch from Cerner </a:t>
            </a:r>
            <a:r>
              <a:rPr lang="en-US" sz="9200" dirty="0" err="1"/>
              <a:t>CoPath</a:t>
            </a:r>
            <a:r>
              <a:rPr lang="en-US" sz="9200" dirty="0"/>
              <a:t> to </a:t>
            </a:r>
            <a:r>
              <a:rPr lang="en-US" sz="9200" dirty="0" smtClean="0"/>
              <a:t>Epic</a:t>
            </a:r>
            <a:endParaRPr lang="en-US" sz="3600" dirty="0"/>
          </a:p>
        </p:txBody>
      </p:sp>
      <p:sp>
        <p:nvSpPr>
          <p:cNvPr id="4" name="AutoShape 2" descr="Hannah Gilmore, MD - Learn Look Loca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Hannah Gilmore, MD - Learn Look Loca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49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10668000" cy="762000"/>
          </a:xfrm>
        </p:spPr>
        <p:txBody>
          <a:bodyPr>
            <a:normAutofit/>
          </a:bodyPr>
          <a:lstStyle/>
          <a:p>
            <a:r>
              <a:rPr lang="en-CA" sz="4400" dirty="0"/>
              <a:t>PACS – The Driver for this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825625"/>
            <a:ext cx="9982200" cy="4351338"/>
          </a:xfrm>
        </p:spPr>
        <p:txBody>
          <a:bodyPr>
            <a:normAutofit/>
          </a:bodyPr>
          <a:lstStyle/>
          <a:p>
            <a:r>
              <a:rPr lang="en-CA" sz="2800" dirty="0"/>
              <a:t>PACS </a:t>
            </a:r>
            <a:r>
              <a:rPr lang="en-CA" sz="2800" dirty="0" smtClean="0"/>
              <a:t> (picture archiving and  communication system</a:t>
            </a:r>
            <a:r>
              <a:rPr lang="en-CA" sz="2800" dirty="0"/>
              <a:t>)</a:t>
            </a:r>
          </a:p>
          <a:p>
            <a:r>
              <a:rPr lang="en-CA" sz="2800" dirty="0"/>
              <a:t>Imaging technology to securely store and digitally transmit </a:t>
            </a:r>
            <a:r>
              <a:rPr lang="en-CA" sz="2800" dirty="0" smtClean="0"/>
              <a:t>electronic </a:t>
            </a:r>
            <a:r>
              <a:rPr lang="en-CA" sz="2800" dirty="0"/>
              <a:t>images and clinically-relevant reports</a:t>
            </a:r>
          </a:p>
          <a:p>
            <a:r>
              <a:rPr lang="en-US" sz="2800" dirty="0"/>
              <a:t>Radiologists </a:t>
            </a:r>
            <a:r>
              <a:rPr lang="en-US" sz="2800" dirty="0" smtClean="0"/>
              <a:t>were initially main </a:t>
            </a:r>
            <a:r>
              <a:rPr lang="en-US" sz="2800" dirty="0"/>
              <a:t>users but also nuclear medicine, cardiology, gastroenterology and dermatology</a:t>
            </a:r>
          </a:p>
          <a:p>
            <a:r>
              <a:rPr lang="en-US" sz="2800" dirty="0"/>
              <a:t>This is a critical part of the digital pathology program</a:t>
            </a:r>
          </a:p>
          <a:p>
            <a:r>
              <a:rPr lang="en-US" sz="2800" dirty="0" err="1"/>
              <a:t>Sectra</a:t>
            </a:r>
            <a:r>
              <a:rPr lang="en-US" sz="2800" dirty="0"/>
              <a:t> PACS at UH was supportive or/ a driver of DP </a:t>
            </a:r>
          </a:p>
          <a:p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296442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5" y="109934"/>
            <a:ext cx="7726822" cy="663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B540CAE-CDD9-075D-732B-496988BB6A9D}"/>
              </a:ext>
            </a:extLst>
          </p:cNvPr>
          <p:cNvSpPr txBox="1"/>
          <p:nvPr/>
        </p:nvSpPr>
        <p:spPr>
          <a:xfrm>
            <a:off x="102023" y="261466"/>
            <a:ext cx="435042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Cerner </a:t>
            </a:r>
            <a:r>
              <a:rPr lang="en-US" sz="4400" b="1" dirty="0" err="1"/>
              <a:t>CoPath</a:t>
            </a:r>
            <a:endParaRPr lang="en-US" sz="4400" b="1" dirty="0"/>
          </a:p>
          <a:p>
            <a:r>
              <a:rPr lang="en-US" sz="4400" b="1" dirty="0"/>
              <a:t>Sectra Integration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132848B-1498-F386-DAAC-9E3FCA8E2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27" y="2248692"/>
            <a:ext cx="4152901" cy="4351338"/>
          </a:xfrm>
        </p:spPr>
        <p:txBody>
          <a:bodyPr/>
          <a:lstStyle/>
          <a:p>
            <a:r>
              <a:rPr lang="en-US" dirty="0"/>
              <a:t>Scanner agnostic</a:t>
            </a:r>
          </a:p>
          <a:p>
            <a:r>
              <a:rPr lang="en-US" dirty="0" smtClean="0"/>
              <a:t>Roche</a:t>
            </a:r>
            <a:r>
              <a:rPr lang="en-US" dirty="0"/>
              <a:t>* &amp; Leica</a:t>
            </a:r>
          </a:p>
          <a:p>
            <a:pPr marL="0" indent="0" algn="ctr">
              <a:buNone/>
            </a:pPr>
            <a:r>
              <a:rPr lang="en-US" sz="2000" dirty="0"/>
              <a:t>* Z-stacking and 2x3” slides</a:t>
            </a:r>
          </a:p>
        </p:txBody>
      </p:sp>
      <p:pic>
        <p:nvPicPr>
          <p:cNvPr id="1028" name="Picture 4" descr="VENTANA DP 200 slide scanner">
            <a:extLst>
              <a:ext uri="{FF2B5EF4-FFF2-40B4-BE49-F238E27FC236}">
                <a16:creationId xmlns:a16="http://schemas.microsoft.com/office/drawing/2014/main" xmlns="" id="{F4654D6A-0C21-2AD5-1504-4899F037FF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1" t="15648" r="19936" b="13579"/>
          <a:stretch/>
        </p:blipFill>
        <p:spPr bwMode="auto">
          <a:xfrm>
            <a:off x="102023" y="5066249"/>
            <a:ext cx="2029655" cy="179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E084CBD6-2F85-B515-A527-04D3BA7B6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72" t="21865" b="29861"/>
          <a:stretch/>
        </p:blipFill>
        <p:spPr bwMode="auto">
          <a:xfrm>
            <a:off x="2631894" y="4998451"/>
            <a:ext cx="1755552" cy="174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With a small footprint, the Aperio GT450 fits on your lab bench and delivers high performance with ~35 sec scan speeds at 40x">
            <a:extLst>
              <a:ext uri="{FF2B5EF4-FFF2-40B4-BE49-F238E27FC236}">
                <a16:creationId xmlns:a16="http://schemas.microsoft.com/office/drawing/2014/main" xmlns="" id="{C54CB621-EF31-86DA-6EB7-C4AC3082A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72" y="3428999"/>
            <a:ext cx="1990725" cy="19907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30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5" y="109934"/>
            <a:ext cx="7726822" cy="663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B540CAE-CDD9-075D-732B-496988BB6A9D}"/>
              </a:ext>
            </a:extLst>
          </p:cNvPr>
          <p:cNvSpPr txBox="1"/>
          <p:nvPr/>
        </p:nvSpPr>
        <p:spPr>
          <a:xfrm>
            <a:off x="76200" y="561975"/>
            <a:ext cx="435042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Cerner </a:t>
            </a:r>
            <a:r>
              <a:rPr lang="en-US" sz="4400" b="1" dirty="0" err="1"/>
              <a:t>CoPath</a:t>
            </a:r>
            <a:endParaRPr lang="en-US" sz="4400" b="1" dirty="0"/>
          </a:p>
          <a:p>
            <a:r>
              <a:rPr lang="en-US" sz="4400" b="1" dirty="0"/>
              <a:t>Sectra Integration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1153" y="2213887"/>
            <a:ext cx="2802924" cy="1548488"/>
          </a:xfrm>
        </p:spPr>
        <p:txBody>
          <a:bodyPr/>
          <a:lstStyle/>
          <a:p>
            <a:r>
              <a:rPr lang="en-CA" dirty="0" err="1"/>
              <a:t>CoPath</a:t>
            </a:r>
            <a:r>
              <a:rPr lang="en-CA" dirty="0"/>
              <a:t> identifies scanned slides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5" name="Oval 4"/>
          <p:cNvSpPr/>
          <p:nvPr/>
        </p:nvSpPr>
        <p:spPr>
          <a:xfrm>
            <a:off x="6911546" y="1375718"/>
            <a:ext cx="436605" cy="50662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4C54B1CA-3C93-56D6-184F-DC40981B3160}"/>
              </a:ext>
            </a:extLst>
          </p:cNvPr>
          <p:cNvSpPr txBox="1">
            <a:spLocks/>
          </p:cNvSpPr>
          <p:nvPr/>
        </p:nvSpPr>
        <p:spPr>
          <a:xfrm>
            <a:off x="740388" y="3845751"/>
            <a:ext cx="2802924" cy="2596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Deficiency: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CA" dirty="0"/>
              <a:t>Number scanned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CA" dirty="0"/>
              <a:t>     </a:t>
            </a:r>
            <a:r>
              <a:rPr lang="en-CA" i="1" dirty="0"/>
              <a:t>versus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CA" dirty="0"/>
              <a:t>Number              to be scanned</a:t>
            </a:r>
          </a:p>
        </p:txBody>
      </p:sp>
    </p:spTree>
    <p:extLst>
      <p:ext uri="{BB962C8B-B14F-4D97-AF65-F5344CB8AC3E}">
        <p14:creationId xmlns:p14="http://schemas.microsoft.com/office/powerpoint/2010/main" val="131640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584"/>
            <a:ext cx="11353800" cy="563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10668000" cy="76200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Epic-</a:t>
            </a:r>
            <a:r>
              <a:rPr lang="en-US" sz="4400" dirty="0" err="1" smtClean="0"/>
              <a:t>Sectra</a:t>
            </a:r>
            <a:r>
              <a:rPr lang="en-US" sz="4400" dirty="0" smtClean="0"/>
              <a:t> Integration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16354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10668000" cy="76200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Epic-</a:t>
            </a:r>
            <a:r>
              <a:rPr lang="en-US" sz="4400" dirty="0" err="1" smtClean="0"/>
              <a:t>Sectra</a:t>
            </a:r>
            <a:r>
              <a:rPr lang="en-US" sz="4400" dirty="0" smtClean="0"/>
              <a:t> Integration</a:t>
            </a:r>
            <a:endParaRPr lang="en-US" sz="4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799" y="801784"/>
            <a:ext cx="10058401" cy="6056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096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228600"/>
            <a:ext cx="11353800" cy="1325563"/>
          </a:xfrm>
        </p:spPr>
        <p:txBody>
          <a:bodyPr>
            <a:noAutofit/>
          </a:bodyPr>
          <a:lstStyle/>
          <a:p>
            <a:r>
              <a:rPr lang="en-US" sz="4400" dirty="0" err="1"/>
              <a:t>Sectra</a:t>
            </a:r>
            <a:r>
              <a:rPr lang="en-US" sz="4400" dirty="0"/>
              <a:t> Integrates Pathology and Radiology</a:t>
            </a:r>
            <a:endParaRPr lang="en-CA" sz="4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7" b="4025"/>
          <a:stretch/>
        </p:blipFill>
        <p:spPr>
          <a:xfrm>
            <a:off x="533400" y="838200"/>
            <a:ext cx="11301609" cy="59436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590BE8C-5C85-DE47-8F10-6FB1316CD742}"/>
              </a:ext>
            </a:extLst>
          </p:cNvPr>
          <p:cNvSpPr txBox="1"/>
          <p:nvPr/>
        </p:nvSpPr>
        <p:spPr>
          <a:xfrm flipH="1">
            <a:off x="8561069" y="6134100"/>
            <a:ext cx="3249931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Can be accessed outside LIS;</a:t>
            </a:r>
          </a:p>
          <a:p>
            <a:r>
              <a:rPr lang="en-US" sz="1800" dirty="0"/>
              <a:t>Multiple viewers simultaneously</a:t>
            </a:r>
          </a:p>
        </p:txBody>
      </p:sp>
    </p:spTree>
    <p:extLst>
      <p:ext uri="{BB962C8B-B14F-4D97-AF65-F5344CB8AC3E}">
        <p14:creationId xmlns:p14="http://schemas.microsoft.com/office/powerpoint/2010/main" val="267165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B2F632C-1DC8-FC1E-7848-73EDA8593E0B}"/>
              </a:ext>
            </a:extLst>
          </p:cNvPr>
          <p:cNvGrpSpPr/>
          <p:nvPr/>
        </p:nvGrpSpPr>
        <p:grpSpPr>
          <a:xfrm>
            <a:off x="-208722" y="6248400"/>
            <a:ext cx="13030200" cy="753757"/>
            <a:chOff x="7643326" y="6311001"/>
            <a:chExt cx="13030200" cy="534325"/>
          </a:xfrm>
        </p:grpSpPr>
        <p:pic>
          <p:nvPicPr>
            <p:cNvPr id="6" name="Picture 13" descr="https://upload.wikimedia.org/wikipedia/commons/thumb/2/2e/Microscope_icon_(black).svg/2000px-Microscope_icon_(black).svg.pn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82126" y="6311001"/>
              <a:ext cx="292275" cy="463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itle 1"/>
            <p:cNvSpPr txBox="1">
              <a:spLocks/>
            </p:cNvSpPr>
            <p:nvPr/>
          </p:nvSpPr>
          <p:spPr bwMode="auto">
            <a:xfrm>
              <a:off x="7643326" y="6355574"/>
              <a:ext cx="13030200" cy="4897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anchor="b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accent4">
                      <a:lumMod val="10000"/>
                    </a:schemeClr>
                  </a:solidFill>
                  <a:latin typeface="+mn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2A6EBB"/>
                  </a:solidFill>
                  <a:latin typeface="Times New Roman" pitchFamily="18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2A6EBB"/>
                  </a:solidFill>
                  <a:latin typeface="Times New Roman" pitchFamily="18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2A6EBB"/>
                  </a:solidFill>
                  <a:latin typeface="Times New Roman" pitchFamily="18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2A6EBB"/>
                  </a:solidFill>
                  <a:latin typeface="Times New Roman" pitchFamily="18" charset="0"/>
                </a:defRPr>
              </a:lvl5pPr>
              <a:lvl6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2A6EBB"/>
                  </a:solidFill>
                  <a:latin typeface="Times New Roman" pitchFamily="18" charset="0"/>
                </a:defRPr>
              </a:lvl6pPr>
              <a:lvl7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2A6EBB"/>
                  </a:solidFill>
                  <a:latin typeface="Times New Roman" pitchFamily="18" charset="0"/>
                </a:defRPr>
              </a:lvl7pPr>
              <a:lvl8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2A6EBB"/>
                  </a:solidFill>
                  <a:latin typeface="Times New Roman" pitchFamily="18" charset="0"/>
                </a:defRPr>
              </a:lvl8pPr>
              <a:lvl9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2A6EBB"/>
                  </a:solidFill>
                  <a:latin typeface="Times New Roman" pitchFamily="18" charset="0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4400" dirty="0"/>
              <a:t>Auto-Synchronized Multi-slide Views</a:t>
            </a:r>
            <a:endParaRPr lang="en-CA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"/>
          <a:stretch/>
        </p:blipFill>
        <p:spPr>
          <a:xfrm>
            <a:off x="533400" y="762000"/>
            <a:ext cx="11186272" cy="6038822"/>
          </a:xfrm>
        </p:spPr>
      </p:pic>
      <p:sp>
        <p:nvSpPr>
          <p:cNvPr id="7" name="TextBox 6"/>
          <p:cNvSpPr txBox="1"/>
          <p:nvPr/>
        </p:nvSpPr>
        <p:spPr>
          <a:xfrm>
            <a:off x="6476362" y="6287869"/>
            <a:ext cx="5029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 What you cannot do with</a:t>
            </a:r>
          </a:p>
        </p:txBody>
      </p:sp>
      <p:pic>
        <p:nvPicPr>
          <p:cNvPr id="9" name="Picture 13" descr="https://upload.wikimedia.org/wikipedia/commons/thumb/2/2e/Microscope_icon_(black).svg/2000px-Microscope_icon_(black).svg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53800" y="5562600"/>
            <a:ext cx="780720" cy="123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72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539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400" dirty="0"/>
              <a:t>Image Analysis – Ki67</a:t>
            </a:r>
            <a:endParaRPr lang="en-CA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9" y="1086621"/>
            <a:ext cx="10393180" cy="5659412"/>
          </a:xfrm>
        </p:spPr>
      </p:pic>
    </p:spTree>
    <p:extLst>
      <p:ext uri="{BB962C8B-B14F-4D97-AF65-F5344CB8AC3E}">
        <p14:creationId xmlns:p14="http://schemas.microsoft.com/office/powerpoint/2010/main" val="115718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osstfPD 1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988" y="1409700"/>
            <a:ext cx="533082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DSCN495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" b="30405"/>
          <a:stretch/>
        </p:blipFill>
        <p:spPr bwMode="auto">
          <a:xfrm>
            <a:off x="4659433" y="5204096"/>
            <a:ext cx="2568573" cy="1460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 bwMode="auto">
          <a:xfrm>
            <a:off x="5383171" y="4300670"/>
            <a:ext cx="857250" cy="857250"/>
          </a:xfrm>
          <a:prstGeom prst="ellipse">
            <a:avLst/>
          </a:prstGeom>
          <a:noFill/>
          <a:ln w="381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9" name="Picture 3" descr="DSCN499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196" y="600060"/>
            <a:ext cx="2797172" cy="209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 bwMode="auto">
          <a:xfrm>
            <a:off x="8902050" y="2741612"/>
            <a:ext cx="857250" cy="857250"/>
          </a:xfrm>
          <a:prstGeom prst="ellipse">
            <a:avLst/>
          </a:prstGeom>
          <a:noFill/>
          <a:ln w="381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11" name="Group 17"/>
          <p:cNvGrpSpPr>
            <a:grpSpLocks/>
          </p:cNvGrpSpPr>
          <p:nvPr/>
        </p:nvGrpSpPr>
        <p:grpSpPr bwMode="auto">
          <a:xfrm>
            <a:off x="5720700" y="3136900"/>
            <a:ext cx="3643312" cy="1676400"/>
            <a:chOff x="-2143172" y="1643050"/>
            <a:chExt cx="3643338" cy="1676400"/>
          </a:xfrm>
        </p:grpSpPr>
        <p:sp>
          <p:nvSpPr>
            <p:cNvPr id="12" name="Line 5"/>
            <p:cNvSpPr>
              <a:spLocks noChangeShapeType="1"/>
            </p:cNvSpPr>
            <p:nvPr/>
          </p:nvSpPr>
          <p:spPr bwMode="auto">
            <a:xfrm flipV="1">
              <a:off x="-2143172" y="1643050"/>
              <a:ext cx="3643338" cy="16764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 rot="20145029">
              <a:off x="-1166194" y="1999780"/>
              <a:ext cx="173926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400">
                  <a:solidFill>
                    <a:srgbClr val="3848A3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400">
                  <a:solidFill>
                    <a:srgbClr val="3848A3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400">
                  <a:solidFill>
                    <a:srgbClr val="3848A3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400">
                  <a:solidFill>
                    <a:srgbClr val="3848A3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400">
                  <a:solidFill>
                    <a:srgbClr val="3848A3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848A3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848A3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848A3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848A3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FF3300"/>
                  </a:solidFill>
                </a:rPr>
                <a:t>~ 1.5 mile</a:t>
              </a:r>
            </a:p>
          </p:txBody>
        </p:sp>
      </p:grpSp>
      <p:sp>
        <p:nvSpPr>
          <p:cNvPr id="15" name="Oval 14"/>
          <p:cNvSpPr/>
          <p:nvPr/>
        </p:nvSpPr>
        <p:spPr bwMode="auto">
          <a:xfrm>
            <a:off x="8460487" y="2895600"/>
            <a:ext cx="857250" cy="857250"/>
          </a:xfrm>
          <a:prstGeom prst="ellipse">
            <a:avLst/>
          </a:prstGeom>
          <a:noFill/>
          <a:ln w="381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8783596" y="3589946"/>
            <a:ext cx="457200" cy="457200"/>
            <a:chOff x="1820254" y="804016"/>
            <a:chExt cx="457200" cy="457200"/>
          </a:xfrm>
        </p:grpSpPr>
        <p:sp>
          <p:nvSpPr>
            <p:cNvPr id="3" name="Oval 2"/>
            <p:cNvSpPr/>
            <p:nvPr/>
          </p:nvSpPr>
          <p:spPr>
            <a:xfrm>
              <a:off x="1820254" y="804016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07359" y="88213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*</a:t>
              </a:r>
            </a:p>
          </p:txBody>
        </p:sp>
      </p:grpSp>
      <p:pic>
        <p:nvPicPr>
          <p:cNvPr id="16" name="Picture 14" descr="pmh_hp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495" y="335263"/>
            <a:ext cx="1904992" cy="253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659433" y="642825"/>
            <a:ext cx="1872179" cy="425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300"/>
              </a:lnSpc>
            </a:pPr>
            <a:r>
              <a:rPr lang="en-US" dirty="0"/>
              <a:t>Princess Margaret</a:t>
            </a:r>
          </a:p>
          <a:p>
            <a:pPr algn="r">
              <a:lnSpc>
                <a:spcPts val="1300"/>
              </a:lnSpc>
            </a:pPr>
            <a:r>
              <a:rPr lang="en-US" dirty="0"/>
              <a:t>Cancer Centre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70702" y="231723"/>
            <a:ext cx="2524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Toronto General Hospital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47340" y="5565048"/>
            <a:ext cx="2577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Toronto Western Hospital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67497" y="345989"/>
            <a:ext cx="4046838" cy="5766487"/>
          </a:xfrm>
        </p:spPr>
        <p:txBody>
          <a:bodyPr>
            <a:normAutofit/>
          </a:bodyPr>
          <a:lstStyle/>
          <a:p>
            <a:pPr algn="ctr"/>
            <a:r>
              <a:rPr lang="en-CA" b="0" dirty="0" smtClean="0"/>
              <a:t>University </a:t>
            </a:r>
            <a:r>
              <a:rPr lang="en-CA" b="0" dirty="0"/>
              <a:t/>
            </a:r>
            <a:br>
              <a:rPr lang="en-CA" b="0" dirty="0"/>
            </a:br>
            <a:r>
              <a:rPr lang="en-CA" b="0" dirty="0"/>
              <a:t>Health </a:t>
            </a:r>
            <a:br>
              <a:rPr lang="en-CA" b="0" dirty="0"/>
            </a:br>
            <a:r>
              <a:rPr lang="en-CA" b="0" dirty="0"/>
              <a:t>Network</a:t>
            </a:r>
            <a:br>
              <a:rPr lang="en-CA" b="0" dirty="0"/>
            </a:br>
            <a:r>
              <a:rPr lang="en-CA" b="0" dirty="0"/>
              <a:t/>
            </a:r>
            <a:br>
              <a:rPr lang="en-CA" b="0" dirty="0"/>
            </a:br>
            <a:r>
              <a:rPr lang="en-CA" b="0" dirty="0"/>
              <a:t>a merger of 3 hospitals</a:t>
            </a:r>
            <a:br>
              <a:rPr lang="en-CA" b="0" dirty="0"/>
            </a:br>
            <a:endParaRPr lang="en-CA" b="0" dirty="0"/>
          </a:p>
        </p:txBody>
      </p:sp>
      <p:pic>
        <p:nvPicPr>
          <p:cNvPr id="20" name="Picture 6" descr="University Health Network :: Dashboar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84" y="5749714"/>
            <a:ext cx="3620278" cy="104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55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5784" y="2669787"/>
            <a:ext cx="10515600" cy="1325563"/>
          </a:xfrm>
        </p:spPr>
        <p:txBody>
          <a:bodyPr/>
          <a:lstStyle/>
          <a:p>
            <a:r>
              <a:rPr lang="en-US" dirty="0" smtClean="0"/>
              <a:t>How do I Know What to Buy?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6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0188" y="241716"/>
            <a:ext cx="10668000" cy="7620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WSI for Intraoperative Consultations and ROSE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10668000" cy="5715000"/>
          </a:xfrm>
        </p:spPr>
        <p:txBody>
          <a:bodyPr>
            <a:noAutofit/>
          </a:bodyPr>
          <a:lstStyle/>
          <a:p>
            <a:pPr marL="304815" lvl="1" indent="0">
              <a:buNone/>
            </a:pPr>
            <a:r>
              <a:rPr lang="en-US" sz="3200" dirty="0" smtClean="0"/>
              <a:t>Minimal requirements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 smtClean="0"/>
              <a:t>Single slide scanner, mobile capacity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 smtClean="0"/>
              <a:t>Live view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32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lvl="1">
              <a:buFont typeface="Arial" panose="020B0604020202020204" pitchFamily="34" charset="0"/>
              <a:buChar char="•"/>
            </a:pPr>
            <a:endParaRPr lang="en-US" sz="32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lvl="1">
              <a:buFont typeface="Arial" panose="020B0604020202020204" pitchFamily="34" charset="0"/>
              <a:buChar char="•"/>
            </a:pPr>
            <a:endParaRPr lang="en-US" sz="32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lvl="1">
              <a:buFont typeface="Arial" panose="020B0604020202020204" pitchFamily="34" charset="0"/>
              <a:buChar char="•"/>
            </a:pPr>
            <a:endParaRPr lang="en-US" sz="3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 smtClean="0"/>
              <a:t>No need for LIS integration (but better if you can!)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32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4" y="2716263"/>
            <a:ext cx="3255154" cy="34858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8885" t="-31400" r="37348" b="31400"/>
          <a:stretch/>
        </p:blipFill>
        <p:spPr>
          <a:xfrm>
            <a:off x="7651121" y="1162194"/>
            <a:ext cx="1828800" cy="4559643"/>
          </a:xfrm>
          <a:prstGeom prst="rect">
            <a:avLst/>
          </a:prstGeom>
        </p:spPr>
      </p:pic>
      <p:pic>
        <p:nvPicPr>
          <p:cNvPr id="3076" name="Picture 4" descr="https://dmimedicalusa.com/wp-content/uploads/2021/02/Aperio-VERSA-Brightfield-Fluorescence-FISH-Digital-Pathology-Scanner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7"/>
          <a:stretch/>
        </p:blipFill>
        <p:spPr bwMode="auto">
          <a:xfrm>
            <a:off x="3323518" y="2368964"/>
            <a:ext cx="4168963" cy="368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icroscope slide scanner - Aperio LV1 IVD - Leica Biosystems - bright field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" b="8642"/>
          <a:stretch/>
        </p:blipFill>
        <p:spPr bwMode="auto">
          <a:xfrm>
            <a:off x="9528313" y="1371600"/>
            <a:ext cx="2705100" cy="261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4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Products | Hamamatsu Photonic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2" r="9654"/>
          <a:stretch/>
        </p:blipFill>
        <p:spPr bwMode="auto">
          <a:xfrm>
            <a:off x="9791917" y="1367405"/>
            <a:ext cx="2400083" cy="183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10668000" cy="7620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Technologic Advances In </a:t>
            </a:r>
            <a:r>
              <a:rPr lang="en-US" sz="4400" dirty="0"/>
              <a:t>S</a:t>
            </a:r>
            <a:r>
              <a:rPr lang="en-US" sz="4400" dirty="0" smtClean="0"/>
              <a:t>canners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10668000" cy="4114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More choices, increasing slide capacity (and smaller footprint)</a:t>
            </a:r>
          </a:p>
          <a:p>
            <a:r>
              <a:rPr lang="en-US" sz="2400" dirty="0" smtClean="0"/>
              <a:t>Faster: 20x scans to now 40x routine</a:t>
            </a:r>
            <a:endParaRPr lang="en-US" sz="2400" dirty="0"/>
          </a:p>
        </p:txBody>
      </p:sp>
      <p:pic>
        <p:nvPicPr>
          <p:cNvPr id="4" name="Picture 7" descr="Image result for Aperio AT2 scanner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823596"/>
            <a:ext cx="2755169" cy="250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5943600" y="4000501"/>
            <a:ext cx="533400" cy="4572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084CBD6-2F85-B515-A527-04D3BA7B6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72" t="21865" b="29861"/>
          <a:stretch/>
        </p:blipFill>
        <p:spPr bwMode="auto">
          <a:xfrm>
            <a:off x="73926" y="2813811"/>
            <a:ext cx="2516874" cy="250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2667000" y="4067992"/>
            <a:ext cx="533400" cy="4572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VENTANA DP 600 slide scanner Short Intro Video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0" r="21209"/>
          <a:stretch/>
        </p:blipFill>
        <p:spPr bwMode="auto">
          <a:xfrm>
            <a:off x="8777841" y="2980283"/>
            <a:ext cx="2028152" cy="163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images.prismic.io/pramana/2e8b271f-d0ed-43b1-833d-3659150bf6c6_Frame+626699.png?auto=compress%2Cformat&amp;fit=max&amp;w=192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894" y="4667389"/>
            <a:ext cx="3719106" cy="214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With a small footprint, the Aperio GT450 fits on your lab bench and delivers high performance with ~35 sec scan speeds at 40x">
            <a:extLst>
              <a:ext uri="{FF2B5EF4-FFF2-40B4-BE49-F238E27FC236}">
                <a16:creationId xmlns:a16="http://schemas.microsoft.com/office/drawing/2014/main" xmlns="" id="{C54CB621-EF31-86DA-6EB7-C4AC3082A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667000"/>
            <a:ext cx="2819400" cy="28194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img.medicalexpo.com/images_me/photo-g/93631-11264484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8" t="10627" r="22928" b="22545"/>
          <a:stretch/>
        </p:blipFill>
        <p:spPr bwMode="auto">
          <a:xfrm>
            <a:off x="10463769" y="-1"/>
            <a:ext cx="1661764" cy="136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028" y="3099475"/>
            <a:ext cx="1617246" cy="172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1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10668000" cy="7620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More Technologic </a:t>
            </a:r>
            <a:r>
              <a:rPr lang="en-US" sz="4400" dirty="0"/>
              <a:t>A</a:t>
            </a:r>
            <a:r>
              <a:rPr lang="en-US" sz="4400" dirty="0" smtClean="0"/>
              <a:t>dvances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524000"/>
            <a:ext cx="10668000" cy="4114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Z-stacking</a:t>
            </a:r>
          </a:p>
          <a:p>
            <a:r>
              <a:rPr lang="en-US" sz="2800" dirty="0" err="1" smtClean="0"/>
              <a:t>Darkfield</a:t>
            </a:r>
            <a:endParaRPr lang="en-US" sz="2800" dirty="0" smtClean="0"/>
          </a:p>
          <a:p>
            <a:r>
              <a:rPr lang="en-US" sz="2800" dirty="0" smtClean="0"/>
              <a:t>2” x 3“ slides</a:t>
            </a:r>
            <a:endParaRPr lang="en-US" sz="2800" dirty="0"/>
          </a:p>
        </p:txBody>
      </p:sp>
      <p:pic>
        <p:nvPicPr>
          <p:cNvPr id="9" name="Picture 4" descr="VENTANA DP 200 slide scanner">
            <a:extLst>
              <a:ext uri="{FF2B5EF4-FFF2-40B4-BE49-F238E27FC236}">
                <a16:creationId xmlns:a16="http://schemas.microsoft.com/office/drawing/2014/main" xmlns="" id="{F4654D6A-0C21-2AD5-1504-4899F037FF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1" t="15648" r="19936" b="13579"/>
          <a:stretch/>
        </p:blipFill>
        <p:spPr bwMode="auto">
          <a:xfrm>
            <a:off x="990600" y="3200400"/>
            <a:ext cx="3048000" cy="269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3810000"/>
            <a:ext cx="2180521" cy="2491271"/>
          </a:xfrm>
          <a:prstGeom prst="rect">
            <a:avLst/>
          </a:prstGeom>
        </p:spPr>
      </p:pic>
      <p:pic>
        <p:nvPicPr>
          <p:cNvPr id="4098" name="Picture 2" descr="Accelerating and Optimizing the Segmentation and Analysis of Pancreatic  Islets with the VS200 Research Slide Scanner and TruAI Deep-Learning  Solution | Olympus 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612190"/>
            <a:ext cx="3384441" cy="253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969" y="1474076"/>
            <a:ext cx="4006968" cy="272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56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81000"/>
            <a:ext cx="10668000" cy="762000"/>
          </a:xfrm>
        </p:spPr>
        <p:txBody>
          <a:bodyPr>
            <a:noAutofit/>
          </a:bodyPr>
          <a:lstStyle/>
          <a:p>
            <a:r>
              <a:rPr lang="en-CA" sz="4400" b="1" dirty="0" smtClean="0"/>
              <a:t>Viewers and PACS </a:t>
            </a:r>
            <a:r>
              <a:rPr lang="en-CA" sz="4400" b="1" dirty="0"/>
              <a:t>for Digital Pathology: </a:t>
            </a:r>
            <a:br>
              <a:rPr lang="en-CA" sz="4400" b="1" dirty="0"/>
            </a:br>
            <a:r>
              <a:rPr lang="en-CA" sz="4400" b="1" dirty="0"/>
              <a:t>Scanner Based or Scanner Agnostic?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1820862"/>
            <a:ext cx="6400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800" b="1" dirty="0"/>
              <a:t>Toronto</a:t>
            </a:r>
          </a:p>
          <a:p>
            <a:r>
              <a:rPr lang="en-CA" sz="2800" dirty="0" smtClean="0"/>
              <a:t>Leica </a:t>
            </a:r>
            <a:r>
              <a:rPr lang="en-CA" sz="2800" dirty="0"/>
              <a:t>scanners only</a:t>
            </a:r>
          </a:p>
          <a:p>
            <a:r>
              <a:rPr lang="en-CA" sz="2800" dirty="0"/>
              <a:t>Leica image management system (IMS)</a:t>
            </a:r>
          </a:p>
          <a:p>
            <a:r>
              <a:rPr lang="en-CA" sz="2800" dirty="0"/>
              <a:t>No clear PACS </a:t>
            </a:r>
            <a:r>
              <a:rPr lang="en-CA" sz="2800" dirty="0" smtClean="0"/>
              <a:t>solution</a:t>
            </a:r>
            <a:endParaRPr lang="en-CA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7089689" y="1905000"/>
            <a:ext cx="4718222" cy="4351338"/>
          </a:xfrm>
        </p:spPr>
        <p:txBody>
          <a:bodyPr/>
          <a:lstStyle/>
          <a:p>
            <a:pPr marL="0" indent="0">
              <a:buNone/>
            </a:pPr>
            <a:r>
              <a:rPr lang="en-CA" sz="2800" b="1" dirty="0"/>
              <a:t>Cleveland</a:t>
            </a:r>
          </a:p>
          <a:p>
            <a:r>
              <a:rPr lang="en-CA" sz="2800" dirty="0" err="1" smtClean="0"/>
              <a:t>Sectra</a:t>
            </a:r>
            <a:r>
              <a:rPr lang="en-CA" sz="2800" dirty="0" smtClean="0"/>
              <a:t> </a:t>
            </a:r>
            <a:r>
              <a:rPr lang="en-CA" sz="2800" dirty="0"/>
              <a:t>is scanner </a:t>
            </a:r>
            <a:r>
              <a:rPr lang="en-CA" sz="2800" dirty="0" smtClean="0"/>
              <a:t>agnostic</a:t>
            </a:r>
            <a:endParaRPr lang="en-CA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702365" y="4458862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Many choices available today!</a:t>
            </a:r>
            <a:endParaRPr lang="en-CA" sz="3600" dirty="0"/>
          </a:p>
        </p:txBody>
      </p:sp>
      <p:grpSp>
        <p:nvGrpSpPr>
          <p:cNvPr id="7" name="Group 6"/>
          <p:cNvGrpSpPr/>
          <p:nvPr/>
        </p:nvGrpSpPr>
        <p:grpSpPr>
          <a:xfrm>
            <a:off x="345502" y="3311697"/>
            <a:ext cx="11846498" cy="3124200"/>
            <a:chOff x="228601" y="3352800"/>
            <a:chExt cx="11846498" cy="31242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3276600" y="5467167"/>
              <a:ext cx="2781300" cy="968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 descr="https://tse3.mm.bing.net/th?id=OIP.chuEXpN8IDRsPbYOlrphLQAAAA&amp;pid=Api&amp;P=0&amp;h=2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9400" y="4362851"/>
              <a:ext cx="1635699" cy="1635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 descr="https://tissuepathology.com/wp-content/uploads/2015/12/Screen-Shot-2015-12-08-at-2.12.01-PM-1024x238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0" t="7015" r="75713" b="46493"/>
            <a:stretch/>
          </p:blipFill>
          <p:spPr bwMode="auto">
            <a:xfrm>
              <a:off x="8476960" y="4899682"/>
              <a:ext cx="1621321" cy="1577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5" name="Picture 11" descr="https://tse1.mm.bing.net/th?id=OIP.znIJ4B7A_p_PT3FKz-RhUwAAAA&amp;pid=Api&amp;P=0&amp;h=22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5355" y="3352800"/>
              <a:ext cx="3345346" cy="748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C:\Users\pathl\Desktop\Omnyx - Expedient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1" y="5362386"/>
              <a:ext cx="2743200" cy="996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http://ww1.prweb.com/prfiles/2015/03/18/12593206/New%20Corista%20logo%202015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94" t="30761" r="18761" b="38478"/>
            <a:stretch/>
          </p:blipFill>
          <p:spPr bwMode="auto">
            <a:xfrm>
              <a:off x="5546057" y="5217970"/>
              <a:ext cx="2807474" cy="1062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2399" y="4267200"/>
              <a:ext cx="2175401" cy="690194"/>
            </a:xfrm>
            <a:prstGeom prst="rect">
              <a:avLst/>
            </a:prstGeom>
          </p:spPr>
        </p:pic>
      </p:grp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2" y="5289151"/>
            <a:ext cx="2964010" cy="950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-122057" y="5184570"/>
            <a:ext cx="3678318" cy="1232518"/>
            <a:chOff x="-76200" y="5162276"/>
            <a:chExt cx="3678318" cy="1232518"/>
          </a:xfrm>
        </p:grpSpPr>
        <p:sp>
          <p:nvSpPr>
            <p:cNvPr id="8" name="Rectangle 7"/>
            <p:cNvSpPr/>
            <p:nvPr/>
          </p:nvSpPr>
          <p:spPr>
            <a:xfrm>
              <a:off x="-76200" y="5162276"/>
              <a:ext cx="3678318" cy="12325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1" name="Picture 3" descr="C:\Users\pathl\Desktop\SYNAPSE  CONNECTING HEALTHCARE COMMUNITY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42" y="5486400"/>
              <a:ext cx="3543776" cy="681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8809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10668000" cy="762000"/>
          </a:xfrm>
        </p:spPr>
        <p:txBody>
          <a:bodyPr>
            <a:noAutofit/>
          </a:bodyPr>
          <a:lstStyle/>
          <a:p>
            <a:r>
              <a:rPr lang="en-US" sz="4400" b="1" dirty="0" smtClean="0"/>
              <a:t>PACS Issues to Consider</a:t>
            </a:r>
            <a:endParaRPr lang="en-CA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524000"/>
            <a:ext cx="9753600" cy="3251200"/>
          </a:xfrm>
        </p:spPr>
        <p:txBody>
          <a:bodyPr>
            <a:noAutofit/>
          </a:bodyPr>
          <a:lstStyle/>
          <a:p>
            <a:r>
              <a:rPr lang="en-US" sz="2800" dirty="0" smtClean="0"/>
              <a:t>Storage capacity</a:t>
            </a:r>
          </a:p>
          <a:p>
            <a:pPr lvl="1"/>
            <a:r>
              <a:rPr lang="en-US" sz="2533" dirty="0" smtClean="0"/>
              <a:t>Cloud</a:t>
            </a:r>
          </a:p>
          <a:p>
            <a:pPr lvl="1"/>
            <a:r>
              <a:rPr lang="en-US" sz="2533" dirty="0" smtClean="0"/>
              <a:t>Tiered</a:t>
            </a:r>
          </a:p>
          <a:p>
            <a:r>
              <a:rPr lang="en-US" sz="2800" dirty="0" smtClean="0"/>
              <a:t>Access</a:t>
            </a:r>
          </a:p>
          <a:p>
            <a:pPr lvl="1"/>
            <a:r>
              <a:rPr lang="en-US" sz="2800" dirty="0"/>
              <a:t> </a:t>
            </a:r>
            <a:r>
              <a:rPr lang="en-US" sz="2800" dirty="0" smtClean="0"/>
              <a:t>Pathologists, trainees, other physicians and trainees,  others</a:t>
            </a:r>
          </a:p>
          <a:p>
            <a:pPr lvl="1"/>
            <a:r>
              <a:rPr lang="en-US" sz="2800" dirty="0" smtClean="0"/>
              <a:t> Patients</a:t>
            </a:r>
          </a:p>
          <a:p>
            <a:r>
              <a:rPr lang="en-US" sz="2800" dirty="0"/>
              <a:t>Ownership</a:t>
            </a:r>
          </a:p>
          <a:p>
            <a:pPr lvl="1"/>
            <a:r>
              <a:rPr lang="en-US" sz="2800" dirty="0"/>
              <a:t> Radiology/Pathology/Nuclear Medicine/Endoscopy</a:t>
            </a:r>
          </a:p>
          <a:p>
            <a:pPr lvl="1"/>
            <a:r>
              <a:rPr lang="en-US" sz="2800" dirty="0"/>
              <a:t> Institutional policies re: setup and changes</a:t>
            </a:r>
          </a:p>
          <a:p>
            <a:pPr lvl="1"/>
            <a:endParaRPr lang="en-US" sz="2800" dirty="0" smtClean="0"/>
          </a:p>
          <a:p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63739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595" y="2557819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What About AI?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4499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79B599-F033-4BE9-FABE-E3FE60A72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10668000" cy="762000"/>
          </a:xfrm>
        </p:spPr>
        <p:txBody>
          <a:bodyPr>
            <a:normAutofit/>
          </a:bodyPr>
          <a:lstStyle/>
          <a:p>
            <a:r>
              <a:rPr lang="en-US" sz="4400" b="1" dirty="0"/>
              <a:t>The </a:t>
            </a:r>
            <a:r>
              <a:rPr lang="en-US" sz="4400" b="1" dirty="0" smtClean="0"/>
              <a:t>Benefits of </a:t>
            </a:r>
            <a:r>
              <a:rPr lang="en-US" sz="4400" b="1" dirty="0"/>
              <a:t>AI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7F1C2655-B94E-B353-7106-1CD90D5A8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4600" y="1447800"/>
            <a:ext cx="7725509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3600" dirty="0" smtClean="0"/>
              <a:t>AI integrated </a:t>
            </a:r>
            <a:r>
              <a:rPr lang="en-CA" sz="3600" dirty="0"/>
              <a:t>into workflow</a:t>
            </a:r>
          </a:p>
          <a:p>
            <a:r>
              <a:rPr lang="en-CA" sz="3600" dirty="0"/>
              <a:t>Saves time</a:t>
            </a:r>
          </a:p>
          <a:p>
            <a:r>
              <a:rPr lang="en-CA" sz="3600" dirty="0"/>
              <a:t>Enhances accuracy and quality</a:t>
            </a:r>
          </a:p>
          <a:p>
            <a:r>
              <a:rPr lang="en-CA" sz="3600" dirty="0"/>
              <a:t>Removes boring jobs</a:t>
            </a:r>
          </a:p>
          <a:p>
            <a:pPr lvl="1"/>
            <a:r>
              <a:rPr lang="en-CA" sz="3200" dirty="0"/>
              <a:t>Searching</a:t>
            </a:r>
          </a:p>
          <a:p>
            <a:pPr lvl="1"/>
            <a:r>
              <a:rPr lang="en-CA" sz="3200" dirty="0"/>
              <a:t>Counting</a:t>
            </a:r>
          </a:p>
          <a:p>
            <a:pPr lvl="1"/>
            <a:r>
              <a:rPr lang="en-CA" sz="3200" dirty="0"/>
              <a:t>Measuring</a:t>
            </a:r>
          </a:p>
        </p:txBody>
      </p:sp>
    </p:spTree>
    <p:extLst>
      <p:ext uri="{BB962C8B-B14F-4D97-AF65-F5344CB8AC3E}">
        <p14:creationId xmlns:p14="http://schemas.microsoft.com/office/powerpoint/2010/main" val="163568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9to5google.com/wp-content/uploads/sites/4/2019/11/google-health-cov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26" y="3429561"/>
            <a:ext cx="3100764" cy="155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iThority.com on X: &quot;Joseph Mossel, CEO, Ibex Medical Analytics, says In  the next couple of years, AI systems will be more widely adapted and will  have a more active role in th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684" y="0"/>
            <a:ext cx="4532316" cy="226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ige Publishes Data Supporting First FDA-Authorized AI Software for  Digital Pathology | Business Wi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7671"/>
            <a:ext cx="4220657" cy="211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PathAI | Pathology Transforme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6" name="AutoShape 8" descr="PathAI | Pathology Transforme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1034" name="Picture 10" descr="PathAI Announces Completion of $165 Million Financing for Advancing  Medicine with AI-powered Patholog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656" y="4926713"/>
            <a:ext cx="4416972" cy="231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Visit the Hologic.com Customer Sign-in P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0" t="21675" r="16230" b="34146"/>
          <a:stretch/>
        </p:blipFill>
        <p:spPr bwMode="auto">
          <a:xfrm>
            <a:off x="3699493" y="583938"/>
            <a:ext cx="3768107" cy="152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tse1.mm.bing.net/th?id=OIP.-lRX7guxyQJgm21G7fEFngHaD4&amp;pid=Api&amp;P=0&amp;h=2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2480293" cy="129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4" r="-1774"/>
          <a:stretch/>
        </p:blipFill>
        <p:spPr bwMode="auto">
          <a:xfrm>
            <a:off x="7924800" y="3832165"/>
            <a:ext cx="4113781" cy="1349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447" y="2167258"/>
            <a:ext cx="3426539" cy="15445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002" y="4617225"/>
            <a:ext cx="2561143" cy="7254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191" y="3702824"/>
            <a:ext cx="3041795" cy="6420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546" y="2283667"/>
            <a:ext cx="2279296" cy="8536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47" y="2422741"/>
            <a:ext cx="2939969" cy="9870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945" y="5607824"/>
            <a:ext cx="2801655" cy="7929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313" y="2895600"/>
            <a:ext cx="2673487" cy="7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65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6" y="0"/>
            <a:ext cx="12170979" cy="6525617"/>
          </a:xfrm>
        </p:spPr>
      </p:pic>
    </p:spTree>
    <p:extLst>
      <p:ext uri="{BB962C8B-B14F-4D97-AF65-F5344CB8AC3E}">
        <p14:creationId xmlns:p14="http://schemas.microsoft.com/office/powerpoint/2010/main" val="12426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en-US" dirty="0" smtClean="0"/>
              <a:t>The Challenge of a Multi-Site Institution:</a:t>
            </a:r>
            <a:br>
              <a:rPr lang="en-US" altLang="en-US" dirty="0" smtClean="0"/>
            </a:br>
            <a:r>
              <a:rPr lang="en-US" altLang="en-US" dirty="0" smtClean="0"/>
              <a:t>Intra-operative </a:t>
            </a:r>
            <a:r>
              <a:rPr lang="en-US" altLang="en-US" dirty="0"/>
              <a:t>Consultation</a:t>
            </a:r>
          </a:p>
        </p:txBody>
      </p:sp>
      <p:sp>
        <p:nvSpPr>
          <p:cNvPr id="14339" name="Rectangle 3"/>
          <p:cNvSpPr>
            <a:spLocks noGrp="1"/>
          </p:cNvSpPr>
          <p:nvPr>
            <p:ph idx="1"/>
          </p:nvPr>
        </p:nvSpPr>
        <p:spPr>
          <a:xfrm>
            <a:off x="819539" y="2030898"/>
            <a:ext cx="10515600" cy="435133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3200" dirty="0"/>
              <a:t>Laboratory consolidation at TGH</a:t>
            </a:r>
          </a:p>
          <a:p>
            <a:pPr>
              <a:lnSpc>
                <a:spcPct val="90000"/>
              </a:lnSpc>
              <a:defRPr/>
            </a:pPr>
            <a:r>
              <a:rPr lang="en-US" sz="3200" dirty="0"/>
              <a:t>No on-site pathologist at TWH</a:t>
            </a:r>
          </a:p>
          <a:p>
            <a:pPr>
              <a:lnSpc>
                <a:spcPct val="90000"/>
              </a:lnSpc>
              <a:defRPr/>
            </a:pPr>
            <a:r>
              <a:rPr lang="en-US" sz="3200" dirty="0"/>
              <a:t>Low volume of intra-operative consults at TWH</a:t>
            </a:r>
          </a:p>
          <a:p>
            <a:pPr>
              <a:lnSpc>
                <a:spcPct val="90000"/>
              </a:lnSpc>
              <a:defRPr/>
            </a:pPr>
            <a:r>
              <a:rPr lang="en-US" sz="3200" dirty="0"/>
              <a:t>Need for surgical pathology expertise in multiple areas including neuropathology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endParaRPr lang="en-US" sz="3200" dirty="0"/>
          </a:p>
          <a:p>
            <a:pPr algn="ctr">
              <a:lnSpc>
                <a:spcPct val="90000"/>
              </a:lnSpc>
              <a:buFont typeface="Wingdings" charset="0"/>
              <a:buChar char="à"/>
              <a:defRPr/>
            </a:pPr>
            <a:r>
              <a:rPr lang="en-US" sz="3200" dirty="0">
                <a:sym typeface="Wingdings"/>
              </a:rPr>
              <a:t>Adoption of the first application of telepathology – </a:t>
            </a:r>
          </a:p>
          <a:p>
            <a:pPr marL="0" indent="0" algn="ctr">
              <a:buNone/>
              <a:defRPr/>
            </a:pPr>
            <a:r>
              <a:rPr lang="en-US" sz="3200" dirty="0">
                <a:sym typeface="Wingdings"/>
              </a:rPr>
              <a:t>Intra-operative consultation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836F-8509-054B-8113-6B629701CA1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60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76200" y="6281864"/>
            <a:ext cx="12268199" cy="576136"/>
          </a:xfrm>
          <a:prstGeom prst="rect">
            <a:avLst/>
          </a:prstGeom>
          <a:solidFill>
            <a:schemeClr val="bg1"/>
          </a:solidFill>
        </p:spPr>
        <p:txBody>
          <a:bodyPr wrap="square" lIns="21923" tIns="10962" rIns="21923" bIns="10962" rtlCol="0">
            <a:spAutoFit/>
          </a:bodyPr>
          <a:lstStyle/>
          <a:p>
            <a:pPr algn="ctr"/>
            <a:endParaRPr lang="en-US" sz="1800" b="1" i="1" dirty="0" smtClean="0"/>
          </a:p>
          <a:p>
            <a:pPr algn="ctr"/>
            <a:r>
              <a:rPr lang="en-US" sz="1800" b="1" i="1" dirty="0" smtClean="0"/>
              <a:t>The </a:t>
            </a:r>
            <a:r>
              <a:rPr lang="en-US" sz="1800" b="1" i="1" dirty="0"/>
              <a:t>Great Wave of Wet Keratin.  </a:t>
            </a:r>
            <a:r>
              <a:rPr lang="en-US" sz="1800" i="1" dirty="0"/>
              <a:t>The Art Gallery of Pathology, By Rasmus Kiehl, Editor: Sylvia L. Asa, ARP Press 2020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0"/>
            <a:ext cx="9410347" cy="649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8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03379" y="80866"/>
            <a:ext cx="10363200" cy="1143001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CA" b="1" dirty="0" smtClean="0"/>
              <a:t>Computer-Assisted </a:t>
            </a:r>
            <a:r>
              <a:rPr lang="en-CA" b="1" dirty="0" smtClean="0"/>
              <a:t>Diagnostics</a:t>
            </a:r>
            <a:endParaRPr lang="en-CA" b="1" dirty="0"/>
          </a:p>
        </p:txBody>
      </p:sp>
      <p:sp>
        <p:nvSpPr>
          <p:cNvPr id="27653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2778967" y="2074506"/>
            <a:ext cx="6523567" cy="3144837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b="1" dirty="0" smtClean="0"/>
              <a:t>QA of technical quality</a:t>
            </a:r>
          </a:p>
          <a:p>
            <a:pPr lvl="1" eaLnBrk="1" hangingPunct="1"/>
            <a:r>
              <a:rPr lang="en-US" altLang="en-US" sz="2800" dirty="0" smtClean="0"/>
              <a:t>Section thickness</a:t>
            </a:r>
          </a:p>
          <a:p>
            <a:pPr lvl="1" eaLnBrk="1" hangingPunct="1"/>
            <a:r>
              <a:rPr lang="en-US" altLang="en-US" sz="2800" dirty="0" smtClean="0"/>
              <a:t>Stain quality</a:t>
            </a:r>
          </a:p>
          <a:p>
            <a:pPr lvl="1" eaLnBrk="1" hangingPunct="1"/>
            <a:endParaRPr lang="en-US" altLang="en-US" sz="2800" dirty="0" smtClean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526972" y="4819800"/>
            <a:ext cx="59741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3848A3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rgbClr val="3848A3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rgbClr val="3848A3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rgbClr val="3848A3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rgbClr val="3848A3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3848A3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3848A3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3848A3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3848A3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? Need for Westgard rules in AP?</a:t>
            </a:r>
          </a:p>
        </p:txBody>
      </p:sp>
    </p:spTree>
    <p:extLst>
      <p:ext uri="{BB962C8B-B14F-4D97-AF65-F5344CB8AC3E}">
        <p14:creationId xmlns:p14="http://schemas.microsoft.com/office/powerpoint/2010/main" val="392780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76200" y="6220309"/>
            <a:ext cx="12801600" cy="637691"/>
          </a:xfrm>
          <a:prstGeom prst="rect">
            <a:avLst/>
          </a:prstGeom>
          <a:solidFill>
            <a:schemeClr val="bg1"/>
          </a:solidFill>
        </p:spPr>
        <p:txBody>
          <a:bodyPr wrap="square" lIns="21923" tIns="10962" rIns="21923" bIns="10962" rtlCol="0">
            <a:spAutoFit/>
          </a:bodyPr>
          <a:lstStyle/>
          <a:p>
            <a:pPr algn="ctr"/>
            <a:endParaRPr lang="en-US" sz="2000" b="1" i="1" dirty="0" smtClean="0"/>
          </a:p>
          <a:p>
            <a:pPr algn="ctr"/>
            <a:r>
              <a:rPr lang="en-US" sz="2000" b="1" i="1" dirty="0" smtClean="0"/>
              <a:t>Garbage In - Garbage Out.  </a:t>
            </a:r>
            <a:r>
              <a:rPr lang="en-US" sz="2000" i="1" dirty="0"/>
              <a:t>The Art Gallery of Pathology, By </a:t>
            </a:r>
            <a:r>
              <a:rPr lang="en-US" sz="2000" i="1" dirty="0" err="1"/>
              <a:t>Rasmus</a:t>
            </a:r>
            <a:r>
              <a:rPr lang="en-US" sz="2000" i="1" dirty="0"/>
              <a:t> </a:t>
            </a:r>
            <a:r>
              <a:rPr lang="en-US" sz="2000" i="1" dirty="0" err="1"/>
              <a:t>Kiehl</a:t>
            </a:r>
            <a:r>
              <a:rPr lang="en-US" sz="2000" i="1" dirty="0"/>
              <a:t>, Editor: Sylvia L. Asa, ARP Press 2020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14" y="2438400"/>
            <a:ext cx="3429000" cy="762000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/>
              <a:t>We Need Real “Smart” Scanners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E:\Asa files\Art Book Project\2012_07 Garbage In - Garbage Out\Garbage In, Garbage Ou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890" y="304800"/>
            <a:ext cx="8752110" cy="612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56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Be Sure to Include Everyone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2331" y="2200469"/>
            <a:ext cx="3962400" cy="2387600"/>
          </a:xfrm>
        </p:spPr>
        <p:txBody>
          <a:bodyPr>
            <a:noAutofit/>
          </a:bodyPr>
          <a:lstStyle/>
          <a:p>
            <a:r>
              <a:rPr lang="en-US" sz="4000" dirty="0" smtClean="0"/>
              <a:t>Pathologists</a:t>
            </a:r>
          </a:p>
          <a:p>
            <a:r>
              <a:rPr lang="en-US" sz="4000" dirty="0" smtClean="0"/>
              <a:t>Histologists</a:t>
            </a:r>
          </a:p>
          <a:p>
            <a:r>
              <a:rPr lang="en-US" sz="4000" dirty="0" smtClean="0"/>
              <a:t>IT engineers</a:t>
            </a:r>
          </a:p>
          <a:p>
            <a:r>
              <a:rPr lang="en-US" sz="4000" dirty="0" smtClean="0"/>
              <a:t>Management</a:t>
            </a:r>
          </a:p>
          <a:p>
            <a:r>
              <a:rPr lang="en-US" sz="4000" dirty="0" smtClean="0"/>
              <a:t>Finance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BE1B704D-7EF9-A148-FBC6-420ECE79C7FD}"/>
              </a:ext>
            </a:extLst>
          </p:cNvPr>
          <p:cNvGrpSpPr/>
          <p:nvPr/>
        </p:nvGrpSpPr>
        <p:grpSpPr>
          <a:xfrm>
            <a:off x="5122506" y="1698171"/>
            <a:ext cx="6456783" cy="3788229"/>
            <a:chOff x="5745817" y="4173351"/>
            <a:chExt cx="4550655" cy="2182999"/>
          </a:xfrm>
        </p:grpSpPr>
        <p:pic>
          <p:nvPicPr>
            <p:cNvPr id="6" name="Picture 2" descr="http://4.bp.blogspot.com/-e4dO1RndxLY/UAbnfPbXoFI/AAAAAAAAAC4/0luzzjHz9lM/s1600/Fotolia_37719692_M.jpg">
              <a:extLst>
                <a:ext uri="{FF2B5EF4-FFF2-40B4-BE49-F238E27FC236}">
                  <a16:creationId xmlns="" xmlns:a16="http://schemas.microsoft.com/office/drawing/2014/main" id="{368E9CF5-AE26-3F21-1D00-3077735797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512" y="4173351"/>
              <a:ext cx="3087960" cy="2182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6F35A9C5-559A-F08E-C263-14DDCF4798EA}"/>
                </a:ext>
              </a:extLst>
            </p:cNvPr>
            <p:cNvSpPr txBox="1"/>
            <p:nvPr/>
          </p:nvSpPr>
          <p:spPr>
            <a:xfrm>
              <a:off x="5745817" y="5922459"/>
              <a:ext cx="1807459" cy="3369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The Naysayers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230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1" y="1250661"/>
            <a:ext cx="3362222" cy="33549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7093" y="66472"/>
            <a:ext cx="10668000" cy="7620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Pathologists: Build it and they will come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93800"/>
            <a:ext cx="10668000" cy="3987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Find the carrots</a:t>
            </a:r>
            <a:endParaRPr lang="en-US" sz="28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6" t="11336" r="41066" b="77499"/>
          <a:stretch/>
        </p:blipFill>
        <p:spPr>
          <a:xfrm>
            <a:off x="9865519" y="533400"/>
            <a:ext cx="56195" cy="38238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389469" y="1112891"/>
            <a:ext cx="7322338" cy="3435381"/>
            <a:chOff x="4536287" y="3403365"/>
            <a:chExt cx="7322338" cy="343538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05"/>
            <a:stretch/>
          </p:blipFill>
          <p:spPr>
            <a:xfrm>
              <a:off x="7847911" y="3413948"/>
              <a:ext cx="4010714" cy="3424798"/>
            </a:xfrm>
            <a:prstGeom prst="rect">
              <a:avLst/>
            </a:prstGeom>
          </p:spPr>
        </p:pic>
        <p:pic>
          <p:nvPicPr>
            <p:cNvPr id="22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890"/>
            <a:stretch/>
          </p:blipFill>
          <p:spPr bwMode="auto">
            <a:xfrm>
              <a:off x="4536287" y="3403365"/>
              <a:ext cx="3311622" cy="3425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 descr="8b___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09"/>
            <a:stretch/>
          </p:blipFill>
          <p:spPr>
            <a:xfrm>
              <a:off x="4705646" y="3590655"/>
              <a:ext cx="3039022" cy="2386461"/>
            </a:xfrm>
            <a:prstGeom prst="rect">
              <a:avLst/>
            </a:prstGeom>
          </p:spPr>
        </p:pic>
        <p:pic>
          <p:nvPicPr>
            <p:cNvPr id="24" name="Picture 23" descr="1____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5707" y="3589808"/>
              <a:ext cx="3688293" cy="2368865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6854420" y="1301864"/>
            <a:ext cx="3687928" cy="2371103"/>
            <a:chOff x="8001238" y="3592338"/>
            <a:chExt cx="3687928" cy="2371103"/>
          </a:xfrm>
        </p:grpSpPr>
        <p:pic>
          <p:nvPicPr>
            <p:cNvPr id="26" name="Picture 25" descr="2_.jp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298"/>
            <a:stretch/>
          </p:blipFill>
          <p:spPr>
            <a:xfrm>
              <a:off x="8001238" y="3594935"/>
              <a:ext cx="3668882" cy="2368506"/>
            </a:xfrm>
            <a:prstGeom prst="rect">
              <a:avLst/>
            </a:prstGeom>
          </p:spPr>
        </p:pic>
        <p:pic>
          <p:nvPicPr>
            <p:cNvPr id="27" name="Picture 26" descr="2_.jp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11"/>
            <a:stretch/>
          </p:blipFill>
          <p:spPr>
            <a:xfrm>
              <a:off x="9350096" y="3592338"/>
              <a:ext cx="2339070" cy="2368506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8213277" y="1299266"/>
            <a:ext cx="2326468" cy="1452289"/>
            <a:chOff x="9360095" y="3589740"/>
            <a:chExt cx="2326468" cy="1452289"/>
          </a:xfrm>
        </p:grpSpPr>
        <p:pic>
          <p:nvPicPr>
            <p:cNvPr id="29" name="Picture 28" descr="3b.JP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0095" y="3832548"/>
              <a:ext cx="2121897" cy="1209481"/>
            </a:xfrm>
            <a:prstGeom prst="rect">
              <a:avLst/>
            </a:prstGeom>
          </p:spPr>
        </p:pic>
        <p:pic>
          <p:nvPicPr>
            <p:cNvPr id="30" name="Picture 29" descr="2_.jpg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80" b="85215"/>
            <a:stretch/>
          </p:blipFill>
          <p:spPr>
            <a:xfrm>
              <a:off x="10985112" y="3589740"/>
              <a:ext cx="701451" cy="350187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6973267" y="2894432"/>
            <a:ext cx="4199327" cy="2086328"/>
            <a:chOff x="8120085" y="5184906"/>
            <a:chExt cx="4199327" cy="2086328"/>
          </a:xfrm>
        </p:grpSpPr>
        <p:pic>
          <p:nvPicPr>
            <p:cNvPr id="32" name="Picture 31" descr="5.JP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0085" y="5184906"/>
              <a:ext cx="709582" cy="733113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9828474" y="6994235"/>
              <a:ext cx="24909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aseline="30000" dirty="0"/>
                <a:t>*</a:t>
              </a:r>
              <a:r>
                <a:rPr lang="en-US" sz="1200" dirty="0"/>
                <a:t>Image Analysis done in </a:t>
              </a:r>
              <a:r>
                <a:rPr lang="en-US" sz="1200" dirty="0" err="1"/>
                <a:t>ImageScope</a:t>
              </a:r>
              <a:endParaRPr lang="en-US" sz="1200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990600" y="5420380"/>
            <a:ext cx="5551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Yes, you can work from home………… </a:t>
            </a:r>
            <a:endParaRPr lang="en-US" sz="2800" dirty="0"/>
          </a:p>
        </p:txBody>
      </p:sp>
      <p:sp>
        <p:nvSpPr>
          <p:cNvPr id="34" name="TextBox 33"/>
          <p:cNvSpPr txBox="1"/>
          <p:nvPr/>
        </p:nvSpPr>
        <p:spPr>
          <a:xfrm>
            <a:off x="6258128" y="5420380"/>
            <a:ext cx="23243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…. sometimes!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57" y="3737505"/>
            <a:ext cx="2789246" cy="1431925"/>
          </a:xfrm>
          <a:prstGeom prst="rect">
            <a:avLst/>
          </a:prstGeom>
        </p:spPr>
      </p:pic>
      <p:graphicFrame>
        <p:nvGraphicFramePr>
          <p:cNvPr id="7" name="Diagram 6"/>
          <p:cNvGraphicFramePr/>
          <p:nvPr>
            <p:extLst/>
          </p:nvPr>
        </p:nvGraphicFramePr>
        <p:xfrm>
          <a:off x="4268167" y="2197557"/>
          <a:ext cx="5410200" cy="1107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266277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4" grpId="0"/>
      <p:bldGraphic spid="7" grpId="0">
        <p:bldAsOne/>
      </p:bldGraphic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76200" y="6220309"/>
            <a:ext cx="12801600" cy="637691"/>
          </a:xfrm>
          <a:prstGeom prst="rect">
            <a:avLst/>
          </a:prstGeom>
          <a:solidFill>
            <a:schemeClr val="bg1"/>
          </a:solidFill>
        </p:spPr>
        <p:txBody>
          <a:bodyPr wrap="square" lIns="21923" tIns="10962" rIns="21923" bIns="10962" rtlCol="0">
            <a:spAutoFit/>
          </a:bodyPr>
          <a:lstStyle/>
          <a:p>
            <a:pPr algn="ctr"/>
            <a:endParaRPr lang="en-US" sz="2000" b="1" i="1" dirty="0" smtClean="0"/>
          </a:p>
          <a:p>
            <a:pPr algn="ctr"/>
            <a:r>
              <a:rPr lang="en-US" sz="2000" b="1" i="1" dirty="0" smtClean="0"/>
              <a:t>Dancing </a:t>
            </a:r>
            <a:r>
              <a:rPr lang="en-US" sz="2000" b="1" i="1" dirty="0"/>
              <a:t>with the Star Cells.  </a:t>
            </a:r>
            <a:r>
              <a:rPr lang="en-US" sz="2000" i="1" dirty="0"/>
              <a:t>The Art Gallery of Pathology, By </a:t>
            </a:r>
            <a:r>
              <a:rPr lang="en-US" sz="2000" i="1" dirty="0" err="1"/>
              <a:t>Rasmus</a:t>
            </a:r>
            <a:r>
              <a:rPr lang="en-US" sz="2000" i="1" dirty="0"/>
              <a:t> </a:t>
            </a:r>
            <a:r>
              <a:rPr lang="en-US" sz="2000" i="1" dirty="0" err="1"/>
              <a:t>Kiehl</a:t>
            </a:r>
            <a:r>
              <a:rPr lang="en-US" sz="2000" i="1" dirty="0"/>
              <a:t>, Editor: Sylvia L. Asa, ARP Press 2020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6200"/>
            <a:ext cx="9509036" cy="638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6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>
            <a:extLst>
              <a:ext uri="{FF2B5EF4-FFF2-40B4-BE49-F238E27FC236}">
                <a16:creationId xmlns:a16="http://schemas.microsoft.com/office/drawing/2014/main" xmlns="" id="{F17627EF-AC0D-5A6A-1E90-8DDB621ED38E}"/>
              </a:ext>
            </a:extLst>
          </p:cNvPr>
          <p:cNvGrpSpPr>
            <a:grpSpLocks/>
          </p:cNvGrpSpPr>
          <p:nvPr/>
        </p:nvGrpSpPr>
        <p:grpSpPr bwMode="auto">
          <a:xfrm>
            <a:off x="3095626" y="762000"/>
            <a:ext cx="5572125" cy="5181600"/>
            <a:chOff x="4170363" y="1524000"/>
            <a:chExt cx="4349750" cy="4038600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xmlns="" id="{4E7CE78C-D95A-F150-5172-43A9F2450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8188" y="3197225"/>
              <a:ext cx="1050925" cy="544513"/>
            </a:xfrm>
            <a:custGeom>
              <a:avLst/>
              <a:gdLst>
                <a:gd name="T0" fmla="*/ 2147483647 w 662"/>
                <a:gd name="T1" fmla="*/ 2147483647 h 686"/>
                <a:gd name="T2" fmla="*/ 2147483647 w 662"/>
                <a:gd name="T3" fmla="*/ 2147483647 h 686"/>
                <a:gd name="T4" fmla="*/ 2147483647 w 662"/>
                <a:gd name="T5" fmla="*/ 2147483647 h 686"/>
                <a:gd name="T6" fmla="*/ 2147483647 w 662"/>
                <a:gd name="T7" fmla="*/ 2147483647 h 686"/>
                <a:gd name="T8" fmla="*/ 2147483647 w 662"/>
                <a:gd name="T9" fmla="*/ 2147483647 h 686"/>
                <a:gd name="T10" fmla="*/ 2147483647 w 662"/>
                <a:gd name="T11" fmla="*/ 2147483647 h 686"/>
                <a:gd name="T12" fmla="*/ 2147483647 w 662"/>
                <a:gd name="T13" fmla="*/ 2147483647 h 686"/>
                <a:gd name="T14" fmla="*/ 2147483647 w 662"/>
                <a:gd name="T15" fmla="*/ 2147483647 h 686"/>
                <a:gd name="T16" fmla="*/ 2147483647 w 662"/>
                <a:gd name="T17" fmla="*/ 2147483647 h 686"/>
                <a:gd name="T18" fmla="*/ 2147483647 w 662"/>
                <a:gd name="T19" fmla="*/ 2147483647 h 686"/>
                <a:gd name="T20" fmla="*/ 2147483647 w 662"/>
                <a:gd name="T21" fmla="*/ 2147483647 h 686"/>
                <a:gd name="T22" fmla="*/ 2147483647 w 662"/>
                <a:gd name="T23" fmla="*/ 2147483647 h 686"/>
                <a:gd name="T24" fmla="*/ 2147483647 w 662"/>
                <a:gd name="T25" fmla="*/ 2147483647 h 686"/>
                <a:gd name="T26" fmla="*/ 2147483647 w 662"/>
                <a:gd name="T27" fmla="*/ 2147483647 h 686"/>
                <a:gd name="T28" fmla="*/ 2147483647 w 662"/>
                <a:gd name="T29" fmla="*/ 2147483647 h 686"/>
                <a:gd name="T30" fmla="*/ 2147483647 w 662"/>
                <a:gd name="T31" fmla="*/ 2147483647 h 686"/>
                <a:gd name="T32" fmla="*/ 2147483647 w 662"/>
                <a:gd name="T33" fmla="*/ 2147483647 h 686"/>
                <a:gd name="T34" fmla="*/ 2147483647 w 662"/>
                <a:gd name="T35" fmla="*/ 2147483647 h 686"/>
                <a:gd name="T36" fmla="*/ 2147483647 w 662"/>
                <a:gd name="T37" fmla="*/ 0 h 686"/>
                <a:gd name="T38" fmla="*/ 2147483647 w 662"/>
                <a:gd name="T39" fmla="*/ 2147483647 h 686"/>
                <a:gd name="T40" fmla="*/ 2147483647 w 662"/>
                <a:gd name="T41" fmla="*/ 2147483647 h 686"/>
                <a:gd name="T42" fmla="*/ 2147483647 w 662"/>
                <a:gd name="T43" fmla="*/ 2147483647 h 686"/>
                <a:gd name="T44" fmla="*/ 0 w 662"/>
                <a:gd name="T45" fmla="*/ 2147483647 h 686"/>
                <a:gd name="T46" fmla="*/ 2147483647 w 662"/>
                <a:gd name="T47" fmla="*/ 2147483647 h 686"/>
                <a:gd name="T48" fmla="*/ 2147483647 w 662"/>
                <a:gd name="T49" fmla="*/ 2147483647 h 686"/>
                <a:gd name="T50" fmla="*/ 2147483647 w 662"/>
                <a:gd name="T51" fmla="*/ 2147483647 h 686"/>
                <a:gd name="T52" fmla="*/ 2147483647 w 662"/>
                <a:gd name="T53" fmla="*/ 2147483647 h 686"/>
                <a:gd name="T54" fmla="*/ 2147483647 w 662"/>
                <a:gd name="T55" fmla="*/ 2147483647 h 686"/>
                <a:gd name="T56" fmla="*/ 2147483647 w 662"/>
                <a:gd name="T57" fmla="*/ 2147483647 h 686"/>
                <a:gd name="T58" fmla="*/ 2147483647 w 662"/>
                <a:gd name="T59" fmla="*/ 2147483647 h 686"/>
                <a:gd name="T60" fmla="*/ 2147483647 w 662"/>
                <a:gd name="T61" fmla="*/ 2147483647 h 686"/>
                <a:gd name="T62" fmla="*/ 2147483647 w 662"/>
                <a:gd name="T63" fmla="*/ 2147483647 h 686"/>
                <a:gd name="T64" fmla="*/ 2147483647 w 662"/>
                <a:gd name="T65" fmla="*/ 2147483647 h 686"/>
                <a:gd name="T66" fmla="*/ 2147483647 w 662"/>
                <a:gd name="T67" fmla="*/ 2147483647 h 686"/>
                <a:gd name="T68" fmla="*/ 2147483647 w 662"/>
                <a:gd name="T69" fmla="*/ 2147483647 h 686"/>
                <a:gd name="T70" fmla="*/ 2147483647 w 662"/>
                <a:gd name="T71" fmla="*/ 2147483647 h 686"/>
                <a:gd name="T72" fmla="*/ 2147483647 w 662"/>
                <a:gd name="T73" fmla="*/ 2147483647 h 68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62"/>
                <a:gd name="T112" fmla="*/ 0 h 686"/>
                <a:gd name="T113" fmla="*/ 662 w 662"/>
                <a:gd name="T114" fmla="*/ 686 h 68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62" h="686">
                  <a:moveTo>
                    <a:pt x="243" y="354"/>
                  </a:moveTo>
                  <a:lnTo>
                    <a:pt x="60" y="242"/>
                  </a:lnTo>
                  <a:lnTo>
                    <a:pt x="139" y="153"/>
                  </a:lnTo>
                  <a:lnTo>
                    <a:pt x="225" y="112"/>
                  </a:lnTo>
                  <a:lnTo>
                    <a:pt x="351" y="68"/>
                  </a:lnTo>
                  <a:lnTo>
                    <a:pt x="437" y="148"/>
                  </a:lnTo>
                  <a:lnTo>
                    <a:pt x="523" y="206"/>
                  </a:lnTo>
                  <a:lnTo>
                    <a:pt x="576" y="255"/>
                  </a:lnTo>
                  <a:lnTo>
                    <a:pt x="508" y="288"/>
                  </a:lnTo>
                  <a:lnTo>
                    <a:pt x="427" y="337"/>
                  </a:lnTo>
                  <a:lnTo>
                    <a:pt x="358" y="349"/>
                  </a:lnTo>
                  <a:lnTo>
                    <a:pt x="372" y="409"/>
                  </a:lnTo>
                  <a:lnTo>
                    <a:pt x="468" y="349"/>
                  </a:lnTo>
                  <a:lnTo>
                    <a:pt x="576" y="310"/>
                  </a:lnTo>
                  <a:lnTo>
                    <a:pt x="662" y="283"/>
                  </a:lnTo>
                  <a:lnTo>
                    <a:pt x="641" y="255"/>
                  </a:lnTo>
                  <a:lnTo>
                    <a:pt x="523" y="165"/>
                  </a:lnTo>
                  <a:lnTo>
                    <a:pt x="406" y="72"/>
                  </a:lnTo>
                  <a:lnTo>
                    <a:pt x="358" y="0"/>
                  </a:lnTo>
                  <a:lnTo>
                    <a:pt x="251" y="55"/>
                  </a:lnTo>
                  <a:lnTo>
                    <a:pt x="147" y="112"/>
                  </a:lnTo>
                  <a:lnTo>
                    <a:pt x="60" y="179"/>
                  </a:lnTo>
                  <a:lnTo>
                    <a:pt x="0" y="242"/>
                  </a:lnTo>
                  <a:lnTo>
                    <a:pt x="78" y="296"/>
                  </a:lnTo>
                  <a:lnTo>
                    <a:pt x="76" y="516"/>
                  </a:lnTo>
                  <a:lnTo>
                    <a:pt x="8" y="618"/>
                  </a:lnTo>
                  <a:lnTo>
                    <a:pt x="24" y="651"/>
                  </a:lnTo>
                  <a:lnTo>
                    <a:pt x="71" y="566"/>
                  </a:lnTo>
                  <a:lnTo>
                    <a:pt x="52" y="678"/>
                  </a:lnTo>
                  <a:lnTo>
                    <a:pt x="78" y="686"/>
                  </a:lnTo>
                  <a:lnTo>
                    <a:pt x="92" y="552"/>
                  </a:lnTo>
                  <a:lnTo>
                    <a:pt x="110" y="618"/>
                  </a:lnTo>
                  <a:lnTo>
                    <a:pt x="131" y="557"/>
                  </a:lnTo>
                  <a:lnTo>
                    <a:pt x="94" y="516"/>
                  </a:lnTo>
                  <a:lnTo>
                    <a:pt x="99" y="310"/>
                  </a:lnTo>
                  <a:lnTo>
                    <a:pt x="235" y="404"/>
                  </a:lnTo>
                  <a:lnTo>
                    <a:pt x="243" y="354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xmlns="" id="{94267FC4-263C-17FA-468F-A70B6678B8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0763" y="3348038"/>
              <a:ext cx="538162" cy="436562"/>
            </a:xfrm>
            <a:custGeom>
              <a:avLst/>
              <a:gdLst>
                <a:gd name="T0" fmla="*/ 2147483647 w 339"/>
                <a:gd name="T1" fmla="*/ 2147483647 h 550"/>
                <a:gd name="T2" fmla="*/ 2147483647 w 339"/>
                <a:gd name="T3" fmla="*/ 2147483647 h 550"/>
                <a:gd name="T4" fmla="*/ 2147483647 w 339"/>
                <a:gd name="T5" fmla="*/ 2147483647 h 550"/>
                <a:gd name="T6" fmla="*/ 2147483647 w 339"/>
                <a:gd name="T7" fmla="*/ 2147483647 h 550"/>
                <a:gd name="T8" fmla="*/ 2147483647 w 339"/>
                <a:gd name="T9" fmla="*/ 0 h 550"/>
                <a:gd name="T10" fmla="*/ 2147483647 w 339"/>
                <a:gd name="T11" fmla="*/ 2147483647 h 550"/>
                <a:gd name="T12" fmla="*/ 2147483647 w 339"/>
                <a:gd name="T13" fmla="*/ 2147483647 h 550"/>
                <a:gd name="T14" fmla="*/ 0 w 339"/>
                <a:gd name="T15" fmla="*/ 2147483647 h 550"/>
                <a:gd name="T16" fmla="*/ 2147483647 w 339"/>
                <a:gd name="T17" fmla="*/ 2147483647 h 550"/>
                <a:gd name="T18" fmla="*/ 2147483647 w 339"/>
                <a:gd name="T19" fmla="*/ 2147483647 h 550"/>
                <a:gd name="T20" fmla="*/ 2147483647 w 339"/>
                <a:gd name="T21" fmla="*/ 2147483647 h 550"/>
                <a:gd name="T22" fmla="*/ 2147483647 w 339"/>
                <a:gd name="T23" fmla="*/ 2147483647 h 550"/>
                <a:gd name="T24" fmla="*/ 2147483647 w 339"/>
                <a:gd name="T25" fmla="*/ 2147483647 h 550"/>
                <a:gd name="T26" fmla="*/ 2147483647 w 339"/>
                <a:gd name="T27" fmla="*/ 2147483647 h 550"/>
                <a:gd name="T28" fmla="*/ 2147483647 w 339"/>
                <a:gd name="T29" fmla="*/ 2147483647 h 550"/>
                <a:gd name="T30" fmla="*/ 2147483647 w 339"/>
                <a:gd name="T31" fmla="*/ 2147483647 h 550"/>
                <a:gd name="T32" fmla="*/ 2147483647 w 339"/>
                <a:gd name="T33" fmla="*/ 2147483647 h 550"/>
                <a:gd name="T34" fmla="*/ 2147483647 w 339"/>
                <a:gd name="T35" fmla="*/ 2147483647 h 550"/>
                <a:gd name="T36" fmla="*/ 2147483647 w 339"/>
                <a:gd name="T37" fmla="*/ 2147483647 h 550"/>
                <a:gd name="T38" fmla="*/ 2147483647 w 339"/>
                <a:gd name="T39" fmla="*/ 2147483647 h 5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39"/>
                <a:gd name="T61" fmla="*/ 0 h 550"/>
                <a:gd name="T62" fmla="*/ 339 w 339"/>
                <a:gd name="T63" fmla="*/ 550 h 5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39" h="550">
                  <a:moveTo>
                    <a:pt x="225" y="279"/>
                  </a:moveTo>
                  <a:lnTo>
                    <a:pt x="225" y="172"/>
                  </a:lnTo>
                  <a:lnTo>
                    <a:pt x="209" y="68"/>
                  </a:lnTo>
                  <a:lnTo>
                    <a:pt x="177" y="9"/>
                  </a:lnTo>
                  <a:lnTo>
                    <a:pt x="130" y="0"/>
                  </a:lnTo>
                  <a:lnTo>
                    <a:pt x="64" y="36"/>
                  </a:lnTo>
                  <a:lnTo>
                    <a:pt x="21" y="109"/>
                  </a:lnTo>
                  <a:lnTo>
                    <a:pt x="0" y="252"/>
                  </a:lnTo>
                  <a:lnTo>
                    <a:pt x="8" y="416"/>
                  </a:lnTo>
                  <a:lnTo>
                    <a:pt x="45" y="501"/>
                  </a:lnTo>
                  <a:lnTo>
                    <a:pt x="93" y="550"/>
                  </a:lnTo>
                  <a:lnTo>
                    <a:pt x="156" y="514"/>
                  </a:lnTo>
                  <a:lnTo>
                    <a:pt x="204" y="441"/>
                  </a:lnTo>
                  <a:lnTo>
                    <a:pt x="220" y="365"/>
                  </a:lnTo>
                  <a:lnTo>
                    <a:pt x="291" y="446"/>
                  </a:lnTo>
                  <a:lnTo>
                    <a:pt x="320" y="487"/>
                  </a:lnTo>
                  <a:lnTo>
                    <a:pt x="339" y="482"/>
                  </a:lnTo>
                  <a:lnTo>
                    <a:pt x="331" y="405"/>
                  </a:lnTo>
                  <a:lnTo>
                    <a:pt x="289" y="375"/>
                  </a:lnTo>
                  <a:lnTo>
                    <a:pt x="225" y="279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xmlns="" id="{5D4922D4-F435-F431-67EA-760587842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4650" y="3751263"/>
              <a:ext cx="296863" cy="684212"/>
            </a:xfrm>
            <a:custGeom>
              <a:avLst/>
              <a:gdLst>
                <a:gd name="T0" fmla="*/ 2147483647 w 187"/>
                <a:gd name="T1" fmla="*/ 2147483647 h 862"/>
                <a:gd name="T2" fmla="*/ 2147483647 w 187"/>
                <a:gd name="T3" fmla="*/ 2147483647 h 862"/>
                <a:gd name="T4" fmla="*/ 2147483647 w 187"/>
                <a:gd name="T5" fmla="*/ 2147483647 h 862"/>
                <a:gd name="T6" fmla="*/ 2147483647 w 187"/>
                <a:gd name="T7" fmla="*/ 2147483647 h 862"/>
                <a:gd name="T8" fmla="*/ 2147483647 w 187"/>
                <a:gd name="T9" fmla="*/ 2147483647 h 862"/>
                <a:gd name="T10" fmla="*/ 2147483647 w 187"/>
                <a:gd name="T11" fmla="*/ 0 h 862"/>
                <a:gd name="T12" fmla="*/ 2147483647 w 187"/>
                <a:gd name="T13" fmla="*/ 2147483647 h 862"/>
                <a:gd name="T14" fmla="*/ 2147483647 w 187"/>
                <a:gd name="T15" fmla="*/ 2147483647 h 862"/>
                <a:gd name="T16" fmla="*/ 2147483647 w 187"/>
                <a:gd name="T17" fmla="*/ 2147483647 h 862"/>
                <a:gd name="T18" fmla="*/ 2147483647 w 187"/>
                <a:gd name="T19" fmla="*/ 2147483647 h 862"/>
                <a:gd name="T20" fmla="*/ 2147483647 w 187"/>
                <a:gd name="T21" fmla="*/ 2147483647 h 862"/>
                <a:gd name="T22" fmla="*/ 2147483647 w 187"/>
                <a:gd name="T23" fmla="*/ 2147483647 h 862"/>
                <a:gd name="T24" fmla="*/ 2147483647 w 187"/>
                <a:gd name="T25" fmla="*/ 2147483647 h 862"/>
                <a:gd name="T26" fmla="*/ 0 w 187"/>
                <a:gd name="T27" fmla="*/ 2147483647 h 862"/>
                <a:gd name="T28" fmla="*/ 2147483647 w 187"/>
                <a:gd name="T29" fmla="*/ 2147483647 h 862"/>
                <a:gd name="T30" fmla="*/ 2147483647 w 187"/>
                <a:gd name="T31" fmla="*/ 2147483647 h 862"/>
                <a:gd name="T32" fmla="*/ 2147483647 w 187"/>
                <a:gd name="T33" fmla="*/ 2147483647 h 862"/>
                <a:gd name="T34" fmla="*/ 2147483647 w 187"/>
                <a:gd name="T35" fmla="*/ 2147483647 h 862"/>
                <a:gd name="T36" fmla="*/ 2147483647 w 187"/>
                <a:gd name="T37" fmla="*/ 2147483647 h 862"/>
                <a:gd name="T38" fmla="*/ 2147483647 w 187"/>
                <a:gd name="T39" fmla="*/ 2147483647 h 862"/>
                <a:gd name="T40" fmla="*/ 2147483647 w 187"/>
                <a:gd name="T41" fmla="*/ 2147483647 h 862"/>
                <a:gd name="T42" fmla="*/ 2147483647 w 187"/>
                <a:gd name="T43" fmla="*/ 2147483647 h 862"/>
                <a:gd name="T44" fmla="*/ 2147483647 w 187"/>
                <a:gd name="T45" fmla="*/ 2147483647 h 86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87"/>
                <a:gd name="T70" fmla="*/ 0 h 862"/>
                <a:gd name="T71" fmla="*/ 187 w 187"/>
                <a:gd name="T72" fmla="*/ 862 h 86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87" h="862">
                  <a:moveTo>
                    <a:pt x="109" y="426"/>
                  </a:moveTo>
                  <a:lnTo>
                    <a:pt x="117" y="336"/>
                  </a:lnTo>
                  <a:lnTo>
                    <a:pt x="159" y="189"/>
                  </a:lnTo>
                  <a:lnTo>
                    <a:pt x="187" y="87"/>
                  </a:lnTo>
                  <a:lnTo>
                    <a:pt x="177" y="21"/>
                  </a:lnTo>
                  <a:lnTo>
                    <a:pt x="147" y="0"/>
                  </a:lnTo>
                  <a:lnTo>
                    <a:pt x="98" y="21"/>
                  </a:lnTo>
                  <a:lnTo>
                    <a:pt x="59" y="109"/>
                  </a:lnTo>
                  <a:lnTo>
                    <a:pt x="51" y="145"/>
                  </a:lnTo>
                  <a:lnTo>
                    <a:pt x="53" y="218"/>
                  </a:lnTo>
                  <a:lnTo>
                    <a:pt x="68" y="332"/>
                  </a:lnTo>
                  <a:lnTo>
                    <a:pt x="59" y="470"/>
                  </a:lnTo>
                  <a:lnTo>
                    <a:pt x="26" y="656"/>
                  </a:lnTo>
                  <a:lnTo>
                    <a:pt x="0" y="782"/>
                  </a:lnTo>
                  <a:lnTo>
                    <a:pt x="11" y="830"/>
                  </a:lnTo>
                  <a:lnTo>
                    <a:pt x="53" y="862"/>
                  </a:lnTo>
                  <a:lnTo>
                    <a:pt x="104" y="828"/>
                  </a:lnTo>
                  <a:lnTo>
                    <a:pt x="132" y="777"/>
                  </a:lnTo>
                  <a:lnTo>
                    <a:pt x="130" y="693"/>
                  </a:lnTo>
                  <a:lnTo>
                    <a:pt x="100" y="588"/>
                  </a:lnTo>
                  <a:lnTo>
                    <a:pt x="94" y="462"/>
                  </a:lnTo>
                  <a:lnTo>
                    <a:pt x="116" y="366"/>
                  </a:lnTo>
                  <a:lnTo>
                    <a:pt x="109" y="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xmlns="" id="{4CFEBF82-61D3-4FF7-5627-E05FF4C30F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0363" y="3733800"/>
              <a:ext cx="325437" cy="708025"/>
            </a:xfrm>
            <a:custGeom>
              <a:avLst/>
              <a:gdLst>
                <a:gd name="T0" fmla="*/ 2147483647 w 205"/>
                <a:gd name="T1" fmla="*/ 2147483647 h 891"/>
                <a:gd name="T2" fmla="*/ 2147483647 w 205"/>
                <a:gd name="T3" fmla="*/ 2147483647 h 891"/>
                <a:gd name="T4" fmla="*/ 2147483647 w 205"/>
                <a:gd name="T5" fmla="*/ 2147483647 h 891"/>
                <a:gd name="T6" fmla="*/ 2147483647 w 205"/>
                <a:gd name="T7" fmla="*/ 2147483647 h 891"/>
                <a:gd name="T8" fmla="*/ 2147483647 w 205"/>
                <a:gd name="T9" fmla="*/ 2147483647 h 891"/>
                <a:gd name="T10" fmla="*/ 2147483647 w 205"/>
                <a:gd name="T11" fmla="*/ 2147483647 h 891"/>
                <a:gd name="T12" fmla="*/ 2147483647 w 205"/>
                <a:gd name="T13" fmla="*/ 2147483647 h 891"/>
                <a:gd name="T14" fmla="*/ 2147483647 w 205"/>
                <a:gd name="T15" fmla="*/ 2147483647 h 891"/>
                <a:gd name="T16" fmla="*/ 2147483647 w 205"/>
                <a:gd name="T17" fmla="*/ 2147483647 h 891"/>
                <a:gd name="T18" fmla="*/ 2147483647 w 205"/>
                <a:gd name="T19" fmla="*/ 2147483647 h 891"/>
                <a:gd name="T20" fmla="*/ 2147483647 w 205"/>
                <a:gd name="T21" fmla="*/ 2147483647 h 891"/>
                <a:gd name="T22" fmla="*/ 2147483647 w 205"/>
                <a:gd name="T23" fmla="*/ 2147483647 h 891"/>
                <a:gd name="T24" fmla="*/ 2147483647 w 205"/>
                <a:gd name="T25" fmla="*/ 2147483647 h 891"/>
                <a:gd name="T26" fmla="*/ 2147483647 w 205"/>
                <a:gd name="T27" fmla="*/ 2147483647 h 891"/>
                <a:gd name="T28" fmla="*/ 2147483647 w 205"/>
                <a:gd name="T29" fmla="*/ 2147483647 h 891"/>
                <a:gd name="T30" fmla="*/ 2147483647 w 205"/>
                <a:gd name="T31" fmla="*/ 2147483647 h 891"/>
                <a:gd name="T32" fmla="*/ 2147483647 w 205"/>
                <a:gd name="T33" fmla="*/ 2147483647 h 891"/>
                <a:gd name="T34" fmla="*/ 2147483647 w 205"/>
                <a:gd name="T35" fmla="*/ 2147483647 h 891"/>
                <a:gd name="T36" fmla="*/ 2147483647 w 205"/>
                <a:gd name="T37" fmla="*/ 2147483647 h 891"/>
                <a:gd name="T38" fmla="*/ 2147483647 w 205"/>
                <a:gd name="T39" fmla="*/ 2147483647 h 891"/>
                <a:gd name="T40" fmla="*/ 2147483647 w 205"/>
                <a:gd name="T41" fmla="*/ 2147483647 h 891"/>
                <a:gd name="T42" fmla="*/ 2147483647 w 205"/>
                <a:gd name="T43" fmla="*/ 2147483647 h 891"/>
                <a:gd name="T44" fmla="*/ 2147483647 w 205"/>
                <a:gd name="T45" fmla="*/ 2147483647 h 891"/>
                <a:gd name="T46" fmla="*/ 2147483647 w 205"/>
                <a:gd name="T47" fmla="*/ 2147483647 h 891"/>
                <a:gd name="T48" fmla="*/ 2147483647 w 205"/>
                <a:gd name="T49" fmla="*/ 2147483647 h 891"/>
                <a:gd name="T50" fmla="*/ 2147483647 w 205"/>
                <a:gd name="T51" fmla="*/ 2147483647 h 891"/>
                <a:gd name="T52" fmla="*/ 2147483647 w 205"/>
                <a:gd name="T53" fmla="*/ 2147483647 h 891"/>
                <a:gd name="T54" fmla="*/ 2147483647 w 205"/>
                <a:gd name="T55" fmla="*/ 2147483647 h 891"/>
                <a:gd name="T56" fmla="*/ 2147483647 w 205"/>
                <a:gd name="T57" fmla="*/ 2147483647 h 891"/>
                <a:gd name="T58" fmla="*/ 2147483647 w 205"/>
                <a:gd name="T59" fmla="*/ 2147483647 h 891"/>
                <a:gd name="T60" fmla="*/ 2147483647 w 205"/>
                <a:gd name="T61" fmla="*/ 2147483647 h 891"/>
                <a:gd name="T62" fmla="*/ 2147483647 w 205"/>
                <a:gd name="T63" fmla="*/ 2147483647 h 891"/>
                <a:gd name="T64" fmla="*/ 2147483647 w 205"/>
                <a:gd name="T65" fmla="*/ 2147483647 h 891"/>
                <a:gd name="T66" fmla="*/ 2147483647 w 205"/>
                <a:gd name="T67" fmla="*/ 2147483647 h 891"/>
                <a:gd name="T68" fmla="*/ 2147483647 w 205"/>
                <a:gd name="T69" fmla="*/ 2147483647 h 891"/>
                <a:gd name="T70" fmla="*/ 2147483647 w 205"/>
                <a:gd name="T71" fmla="*/ 2147483647 h 891"/>
                <a:gd name="T72" fmla="*/ 2147483647 w 205"/>
                <a:gd name="T73" fmla="*/ 2147483647 h 891"/>
                <a:gd name="T74" fmla="*/ 0 w 205"/>
                <a:gd name="T75" fmla="*/ 2147483647 h 891"/>
                <a:gd name="T76" fmla="*/ 2147483647 w 205"/>
                <a:gd name="T77" fmla="*/ 2147483647 h 891"/>
                <a:gd name="T78" fmla="*/ 2147483647 w 205"/>
                <a:gd name="T79" fmla="*/ 2147483647 h 891"/>
                <a:gd name="T80" fmla="*/ 2147483647 w 205"/>
                <a:gd name="T81" fmla="*/ 2147483647 h 891"/>
                <a:gd name="T82" fmla="*/ 2147483647 w 205"/>
                <a:gd name="T83" fmla="*/ 2147483647 h 891"/>
                <a:gd name="T84" fmla="*/ 2147483647 w 205"/>
                <a:gd name="T85" fmla="*/ 2147483647 h 891"/>
                <a:gd name="T86" fmla="*/ 2147483647 w 205"/>
                <a:gd name="T87" fmla="*/ 2147483647 h 891"/>
                <a:gd name="T88" fmla="*/ 2147483647 w 205"/>
                <a:gd name="T89" fmla="*/ 2147483647 h 891"/>
                <a:gd name="T90" fmla="*/ 2147483647 w 205"/>
                <a:gd name="T91" fmla="*/ 2147483647 h 891"/>
                <a:gd name="T92" fmla="*/ 2147483647 w 205"/>
                <a:gd name="T93" fmla="*/ 2147483647 h 891"/>
                <a:gd name="T94" fmla="*/ 2147483647 w 205"/>
                <a:gd name="T95" fmla="*/ 2147483647 h 891"/>
                <a:gd name="T96" fmla="*/ 2147483647 w 205"/>
                <a:gd name="T97" fmla="*/ 2147483647 h 891"/>
                <a:gd name="T98" fmla="*/ 2147483647 w 205"/>
                <a:gd name="T99" fmla="*/ 2147483647 h 891"/>
                <a:gd name="T100" fmla="*/ 2147483647 w 205"/>
                <a:gd name="T101" fmla="*/ 2147483647 h 891"/>
                <a:gd name="T102" fmla="*/ 2147483647 w 205"/>
                <a:gd name="T103" fmla="*/ 0 h 891"/>
                <a:gd name="T104" fmla="*/ 2147483647 w 205"/>
                <a:gd name="T105" fmla="*/ 2147483647 h 891"/>
                <a:gd name="T106" fmla="*/ 2147483647 w 205"/>
                <a:gd name="T107" fmla="*/ 2147483647 h 891"/>
                <a:gd name="T108" fmla="*/ 2147483647 w 205"/>
                <a:gd name="T109" fmla="*/ 2147483647 h 891"/>
                <a:gd name="T110" fmla="*/ 2147483647 w 205"/>
                <a:gd name="T111" fmla="*/ 2147483647 h 89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05"/>
                <a:gd name="T169" fmla="*/ 0 h 891"/>
                <a:gd name="T170" fmla="*/ 205 w 205"/>
                <a:gd name="T171" fmla="*/ 891 h 89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05" h="891">
                  <a:moveTo>
                    <a:pt x="63" y="197"/>
                  </a:moveTo>
                  <a:lnTo>
                    <a:pt x="97" y="213"/>
                  </a:lnTo>
                  <a:lnTo>
                    <a:pt x="128" y="199"/>
                  </a:lnTo>
                  <a:lnTo>
                    <a:pt x="146" y="180"/>
                  </a:lnTo>
                  <a:lnTo>
                    <a:pt x="156" y="121"/>
                  </a:lnTo>
                  <a:lnTo>
                    <a:pt x="139" y="95"/>
                  </a:lnTo>
                  <a:lnTo>
                    <a:pt x="121" y="93"/>
                  </a:lnTo>
                  <a:lnTo>
                    <a:pt x="120" y="133"/>
                  </a:lnTo>
                  <a:lnTo>
                    <a:pt x="117" y="168"/>
                  </a:lnTo>
                  <a:lnTo>
                    <a:pt x="100" y="170"/>
                  </a:lnTo>
                  <a:lnTo>
                    <a:pt x="84" y="146"/>
                  </a:lnTo>
                  <a:lnTo>
                    <a:pt x="79" y="133"/>
                  </a:lnTo>
                  <a:lnTo>
                    <a:pt x="105" y="78"/>
                  </a:lnTo>
                  <a:lnTo>
                    <a:pt x="132" y="49"/>
                  </a:lnTo>
                  <a:lnTo>
                    <a:pt x="160" y="47"/>
                  </a:lnTo>
                  <a:lnTo>
                    <a:pt x="177" y="71"/>
                  </a:lnTo>
                  <a:lnTo>
                    <a:pt x="185" y="105"/>
                  </a:lnTo>
                  <a:lnTo>
                    <a:pt x="126" y="311"/>
                  </a:lnTo>
                  <a:lnTo>
                    <a:pt x="105" y="410"/>
                  </a:lnTo>
                  <a:lnTo>
                    <a:pt x="96" y="489"/>
                  </a:lnTo>
                  <a:lnTo>
                    <a:pt x="100" y="592"/>
                  </a:lnTo>
                  <a:lnTo>
                    <a:pt x="124" y="739"/>
                  </a:lnTo>
                  <a:lnTo>
                    <a:pt x="126" y="778"/>
                  </a:lnTo>
                  <a:lnTo>
                    <a:pt x="111" y="816"/>
                  </a:lnTo>
                  <a:lnTo>
                    <a:pt x="71" y="848"/>
                  </a:lnTo>
                  <a:lnTo>
                    <a:pt x="37" y="826"/>
                  </a:lnTo>
                  <a:lnTo>
                    <a:pt x="23" y="800"/>
                  </a:lnTo>
                  <a:lnTo>
                    <a:pt x="43" y="698"/>
                  </a:lnTo>
                  <a:lnTo>
                    <a:pt x="74" y="536"/>
                  </a:lnTo>
                  <a:lnTo>
                    <a:pt x="89" y="397"/>
                  </a:lnTo>
                  <a:lnTo>
                    <a:pt x="84" y="269"/>
                  </a:lnTo>
                  <a:lnTo>
                    <a:pt x="80" y="231"/>
                  </a:lnTo>
                  <a:lnTo>
                    <a:pt x="51" y="185"/>
                  </a:lnTo>
                  <a:lnTo>
                    <a:pt x="67" y="289"/>
                  </a:lnTo>
                  <a:lnTo>
                    <a:pt x="73" y="407"/>
                  </a:lnTo>
                  <a:lnTo>
                    <a:pt x="59" y="499"/>
                  </a:lnTo>
                  <a:lnTo>
                    <a:pt x="33" y="642"/>
                  </a:lnTo>
                  <a:lnTo>
                    <a:pt x="0" y="782"/>
                  </a:lnTo>
                  <a:lnTo>
                    <a:pt x="9" y="841"/>
                  </a:lnTo>
                  <a:lnTo>
                    <a:pt x="32" y="877"/>
                  </a:lnTo>
                  <a:lnTo>
                    <a:pt x="70" y="891"/>
                  </a:lnTo>
                  <a:lnTo>
                    <a:pt x="106" y="874"/>
                  </a:lnTo>
                  <a:lnTo>
                    <a:pt x="138" y="816"/>
                  </a:lnTo>
                  <a:lnTo>
                    <a:pt x="150" y="771"/>
                  </a:lnTo>
                  <a:lnTo>
                    <a:pt x="148" y="710"/>
                  </a:lnTo>
                  <a:lnTo>
                    <a:pt x="119" y="569"/>
                  </a:lnTo>
                  <a:lnTo>
                    <a:pt x="119" y="472"/>
                  </a:lnTo>
                  <a:lnTo>
                    <a:pt x="128" y="391"/>
                  </a:lnTo>
                  <a:lnTo>
                    <a:pt x="159" y="279"/>
                  </a:lnTo>
                  <a:lnTo>
                    <a:pt x="205" y="90"/>
                  </a:lnTo>
                  <a:lnTo>
                    <a:pt x="202" y="44"/>
                  </a:lnTo>
                  <a:lnTo>
                    <a:pt x="166" y="0"/>
                  </a:lnTo>
                  <a:lnTo>
                    <a:pt x="131" y="5"/>
                  </a:lnTo>
                  <a:lnTo>
                    <a:pt x="92" y="51"/>
                  </a:lnTo>
                  <a:lnTo>
                    <a:pt x="53" y="122"/>
                  </a:lnTo>
                  <a:lnTo>
                    <a:pt x="63" y="1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xmlns="" id="{421B434D-52A2-6E26-527A-DF85CCF93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4400" y="3849688"/>
              <a:ext cx="450850" cy="882650"/>
            </a:xfrm>
            <a:custGeom>
              <a:avLst/>
              <a:gdLst>
                <a:gd name="T0" fmla="*/ 2147483647 w 284"/>
                <a:gd name="T1" fmla="*/ 2147483647 h 1112"/>
                <a:gd name="T2" fmla="*/ 2147483647 w 284"/>
                <a:gd name="T3" fmla="*/ 2147483647 h 1112"/>
                <a:gd name="T4" fmla="*/ 2147483647 w 284"/>
                <a:gd name="T5" fmla="*/ 0 h 1112"/>
                <a:gd name="T6" fmla="*/ 2147483647 w 284"/>
                <a:gd name="T7" fmla="*/ 2147483647 h 1112"/>
                <a:gd name="T8" fmla="*/ 2147483647 w 284"/>
                <a:gd name="T9" fmla="*/ 2147483647 h 1112"/>
                <a:gd name="T10" fmla="*/ 2147483647 w 284"/>
                <a:gd name="T11" fmla="*/ 2147483647 h 1112"/>
                <a:gd name="T12" fmla="*/ 2147483647 w 284"/>
                <a:gd name="T13" fmla="*/ 2147483647 h 1112"/>
                <a:gd name="T14" fmla="*/ 2147483647 w 284"/>
                <a:gd name="T15" fmla="*/ 2147483647 h 1112"/>
                <a:gd name="T16" fmla="*/ 2147483647 w 284"/>
                <a:gd name="T17" fmla="*/ 2147483647 h 1112"/>
                <a:gd name="T18" fmla="*/ 2147483647 w 284"/>
                <a:gd name="T19" fmla="*/ 2147483647 h 1112"/>
                <a:gd name="T20" fmla="*/ 2147483647 w 284"/>
                <a:gd name="T21" fmla="*/ 2147483647 h 1112"/>
                <a:gd name="T22" fmla="*/ 0 w 284"/>
                <a:gd name="T23" fmla="*/ 2147483647 h 1112"/>
                <a:gd name="T24" fmla="*/ 2147483647 w 284"/>
                <a:gd name="T25" fmla="*/ 2147483647 h 1112"/>
                <a:gd name="T26" fmla="*/ 2147483647 w 284"/>
                <a:gd name="T27" fmla="*/ 2147483647 h 1112"/>
                <a:gd name="T28" fmla="*/ 2147483647 w 284"/>
                <a:gd name="T29" fmla="*/ 2147483647 h 1112"/>
                <a:gd name="T30" fmla="*/ 2147483647 w 284"/>
                <a:gd name="T31" fmla="*/ 2147483647 h 1112"/>
                <a:gd name="T32" fmla="*/ 2147483647 w 284"/>
                <a:gd name="T33" fmla="*/ 2147483647 h 1112"/>
                <a:gd name="T34" fmla="*/ 2147483647 w 284"/>
                <a:gd name="T35" fmla="*/ 2147483647 h 1112"/>
                <a:gd name="T36" fmla="*/ 2147483647 w 284"/>
                <a:gd name="T37" fmla="*/ 2147483647 h 1112"/>
                <a:gd name="T38" fmla="*/ 2147483647 w 284"/>
                <a:gd name="T39" fmla="*/ 2147483647 h 1112"/>
                <a:gd name="T40" fmla="*/ 2147483647 w 284"/>
                <a:gd name="T41" fmla="*/ 2147483647 h 1112"/>
                <a:gd name="T42" fmla="*/ 2147483647 w 284"/>
                <a:gd name="T43" fmla="*/ 2147483647 h 111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84"/>
                <a:gd name="T67" fmla="*/ 0 h 1112"/>
                <a:gd name="T68" fmla="*/ 284 w 284"/>
                <a:gd name="T69" fmla="*/ 1112 h 111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84" h="1112">
                  <a:moveTo>
                    <a:pt x="206" y="48"/>
                  </a:moveTo>
                  <a:lnTo>
                    <a:pt x="161" y="5"/>
                  </a:lnTo>
                  <a:lnTo>
                    <a:pt x="118" y="0"/>
                  </a:lnTo>
                  <a:lnTo>
                    <a:pt x="90" y="48"/>
                  </a:lnTo>
                  <a:lnTo>
                    <a:pt x="83" y="126"/>
                  </a:lnTo>
                  <a:lnTo>
                    <a:pt x="81" y="235"/>
                  </a:lnTo>
                  <a:lnTo>
                    <a:pt x="104" y="411"/>
                  </a:lnTo>
                  <a:lnTo>
                    <a:pt x="107" y="550"/>
                  </a:lnTo>
                  <a:lnTo>
                    <a:pt x="92" y="654"/>
                  </a:lnTo>
                  <a:lnTo>
                    <a:pt x="50" y="777"/>
                  </a:lnTo>
                  <a:lnTo>
                    <a:pt x="12" y="877"/>
                  </a:lnTo>
                  <a:lnTo>
                    <a:pt x="0" y="967"/>
                  </a:lnTo>
                  <a:lnTo>
                    <a:pt x="12" y="1054"/>
                  </a:lnTo>
                  <a:lnTo>
                    <a:pt x="52" y="1112"/>
                  </a:lnTo>
                  <a:lnTo>
                    <a:pt x="108" y="1111"/>
                  </a:lnTo>
                  <a:lnTo>
                    <a:pt x="169" y="1059"/>
                  </a:lnTo>
                  <a:lnTo>
                    <a:pt x="226" y="942"/>
                  </a:lnTo>
                  <a:lnTo>
                    <a:pt x="257" y="789"/>
                  </a:lnTo>
                  <a:lnTo>
                    <a:pt x="284" y="560"/>
                  </a:lnTo>
                  <a:lnTo>
                    <a:pt x="269" y="288"/>
                  </a:lnTo>
                  <a:lnTo>
                    <a:pt x="229" y="116"/>
                  </a:lnTo>
                  <a:lnTo>
                    <a:pt x="206" y="48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xmlns="" id="{8D15BBBD-E28A-336C-D68A-F996EF446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7200" y="3875088"/>
              <a:ext cx="650875" cy="533400"/>
            </a:xfrm>
            <a:custGeom>
              <a:avLst/>
              <a:gdLst>
                <a:gd name="T0" fmla="*/ 2147483647 w 410"/>
                <a:gd name="T1" fmla="*/ 0 h 673"/>
                <a:gd name="T2" fmla="*/ 2147483647 w 410"/>
                <a:gd name="T3" fmla="*/ 2147483647 h 673"/>
                <a:gd name="T4" fmla="*/ 2147483647 w 410"/>
                <a:gd name="T5" fmla="*/ 2147483647 h 673"/>
                <a:gd name="T6" fmla="*/ 2147483647 w 410"/>
                <a:gd name="T7" fmla="*/ 2147483647 h 673"/>
                <a:gd name="T8" fmla="*/ 2147483647 w 410"/>
                <a:gd name="T9" fmla="*/ 2147483647 h 673"/>
                <a:gd name="T10" fmla="*/ 2147483647 w 410"/>
                <a:gd name="T11" fmla="*/ 2147483647 h 673"/>
                <a:gd name="T12" fmla="*/ 2147483647 w 410"/>
                <a:gd name="T13" fmla="*/ 2147483647 h 673"/>
                <a:gd name="T14" fmla="*/ 2147483647 w 410"/>
                <a:gd name="T15" fmla="*/ 2147483647 h 673"/>
                <a:gd name="T16" fmla="*/ 2147483647 w 410"/>
                <a:gd name="T17" fmla="*/ 2147483647 h 673"/>
                <a:gd name="T18" fmla="*/ 2147483647 w 410"/>
                <a:gd name="T19" fmla="*/ 2147483647 h 673"/>
                <a:gd name="T20" fmla="*/ 2147483647 w 410"/>
                <a:gd name="T21" fmla="*/ 2147483647 h 673"/>
                <a:gd name="T22" fmla="*/ 2147483647 w 410"/>
                <a:gd name="T23" fmla="*/ 2147483647 h 673"/>
                <a:gd name="T24" fmla="*/ 2147483647 w 410"/>
                <a:gd name="T25" fmla="*/ 2147483647 h 673"/>
                <a:gd name="T26" fmla="*/ 2147483647 w 410"/>
                <a:gd name="T27" fmla="*/ 2147483647 h 673"/>
                <a:gd name="T28" fmla="*/ 2147483647 w 410"/>
                <a:gd name="T29" fmla="*/ 2147483647 h 673"/>
                <a:gd name="T30" fmla="*/ 2147483647 w 410"/>
                <a:gd name="T31" fmla="*/ 2147483647 h 673"/>
                <a:gd name="T32" fmla="*/ 0 w 410"/>
                <a:gd name="T33" fmla="*/ 2147483647 h 673"/>
                <a:gd name="T34" fmla="*/ 2147483647 w 410"/>
                <a:gd name="T35" fmla="*/ 2147483647 h 673"/>
                <a:gd name="T36" fmla="*/ 2147483647 w 410"/>
                <a:gd name="T37" fmla="*/ 2147483647 h 673"/>
                <a:gd name="T38" fmla="*/ 2147483647 w 410"/>
                <a:gd name="T39" fmla="*/ 2147483647 h 673"/>
                <a:gd name="T40" fmla="*/ 2147483647 w 410"/>
                <a:gd name="T41" fmla="*/ 2147483647 h 673"/>
                <a:gd name="T42" fmla="*/ 2147483647 w 410"/>
                <a:gd name="T43" fmla="*/ 2147483647 h 673"/>
                <a:gd name="T44" fmla="*/ 2147483647 w 410"/>
                <a:gd name="T45" fmla="*/ 2147483647 h 673"/>
                <a:gd name="T46" fmla="*/ 2147483647 w 410"/>
                <a:gd name="T47" fmla="*/ 2147483647 h 673"/>
                <a:gd name="T48" fmla="*/ 2147483647 w 410"/>
                <a:gd name="T49" fmla="*/ 2147483647 h 673"/>
                <a:gd name="T50" fmla="*/ 2147483647 w 410"/>
                <a:gd name="T51" fmla="*/ 2147483647 h 673"/>
                <a:gd name="T52" fmla="*/ 2147483647 w 410"/>
                <a:gd name="T53" fmla="*/ 2147483647 h 673"/>
                <a:gd name="T54" fmla="*/ 2147483647 w 410"/>
                <a:gd name="T55" fmla="*/ 2147483647 h 673"/>
                <a:gd name="T56" fmla="*/ 2147483647 w 410"/>
                <a:gd name="T57" fmla="*/ 2147483647 h 673"/>
                <a:gd name="T58" fmla="*/ 2147483647 w 410"/>
                <a:gd name="T59" fmla="*/ 0 h 67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10"/>
                <a:gd name="T91" fmla="*/ 0 h 673"/>
                <a:gd name="T92" fmla="*/ 410 w 410"/>
                <a:gd name="T93" fmla="*/ 673 h 67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10" h="673">
                  <a:moveTo>
                    <a:pt x="399" y="0"/>
                  </a:moveTo>
                  <a:lnTo>
                    <a:pt x="358" y="14"/>
                  </a:lnTo>
                  <a:lnTo>
                    <a:pt x="334" y="75"/>
                  </a:lnTo>
                  <a:lnTo>
                    <a:pt x="320" y="171"/>
                  </a:lnTo>
                  <a:lnTo>
                    <a:pt x="330" y="310"/>
                  </a:lnTo>
                  <a:lnTo>
                    <a:pt x="328" y="418"/>
                  </a:lnTo>
                  <a:lnTo>
                    <a:pt x="308" y="516"/>
                  </a:lnTo>
                  <a:lnTo>
                    <a:pt x="276" y="569"/>
                  </a:lnTo>
                  <a:lnTo>
                    <a:pt x="254" y="586"/>
                  </a:lnTo>
                  <a:lnTo>
                    <a:pt x="210" y="522"/>
                  </a:lnTo>
                  <a:lnTo>
                    <a:pt x="156" y="387"/>
                  </a:lnTo>
                  <a:lnTo>
                    <a:pt x="109" y="280"/>
                  </a:lnTo>
                  <a:lnTo>
                    <a:pt x="81" y="232"/>
                  </a:lnTo>
                  <a:lnTo>
                    <a:pt x="58" y="254"/>
                  </a:lnTo>
                  <a:lnTo>
                    <a:pt x="49" y="266"/>
                  </a:lnTo>
                  <a:lnTo>
                    <a:pt x="17" y="235"/>
                  </a:lnTo>
                  <a:lnTo>
                    <a:pt x="0" y="254"/>
                  </a:lnTo>
                  <a:lnTo>
                    <a:pt x="17" y="329"/>
                  </a:lnTo>
                  <a:lnTo>
                    <a:pt x="58" y="348"/>
                  </a:lnTo>
                  <a:lnTo>
                    <a:pt x="78" y="314"/>
                  </a:lnTo>
                  <a:lnTo>
                    <a:pt x="123" y="392"/>
                  </a:lnTo>
                  <a:lnTo>
                    <a:pt x="176" y="554"/>
                  </a:lnTo>
                  <a:lnTo>
                    <a:pt x="240" y="665"/>
                  </a:lnTo>
                  <a:lnTo>
                    <a:pt x="276" y="673"/>
                  </a:lnTo>
                  <a:lnTo>
                    <a:pt x="319" y="627"/>
                  </a:lnTo>
                  <a:lnTo>
                    <a:pt x="346" y="532"/>
                  </a:lnTo>
                  <a:lnTo>
                    <a:pt x="378" y="411"/>
                  </a:lnTo>
                  <a:lnTo>
                    <a:pt x="395" y="293"/>
                  </a:lnTo>
                  <a:lnTo>
                    <a:pt x="410" y="149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xmlns="" id="{898BC883-A4DC-A911-95A0-D81D5AC3CE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9188" y="4557713"/>
              <a:ext cx="465137" cy="1004887"/>
            </a:xfrm>
            <a:custGeom>
              <a:avLst/>
              <a:gdLst>
                <a:gd name="T0" fmla="*/ 2147483647 w 293"/>
                <a:gd name="T1" fmla="*/ 0 h 1267"/>
                <a:gd name="T2" fmla="*/ 2147483647 w 293"/>
                <a:gd name="T3" fmla="*/ 2147483647 h 1267"/>
                <a:gd name="T4" fmla="*/ 2147483647 w 293"/>
                <a:gd name="T5" fmla="*/ 2147483647 h 1267"/>
                <a:gd name="T6" fmla="*/ 2147483647 w 293"/>
                <a:gd name="T7" fmla="*/ 2147483647 h 1267"/>
                <a:gd name="T8" fmla="*/ 2147483647 w 293"/>
                <a:gd name="T9" fmla="*/ 2147483647 h 1267"/>
                <a:gd name="T10" fmla="*/ 2147483647 w 293"/>
                <a:gd name="T11" fmla="*/ 2147483647 h 1267"/>
                <a:gd name="T12" fmla="*/ 2147483647 w 293"/>
                <a:gd name="T13" fmla="*/ 2147483647 h 1267"/>
                <a:gd name="T14" fmla="*/ 2147483647 w 293"/>
                <a:gd name="T15" fmla="*/ 2147483647 h 1267"/>
                <a:gd name="T16" fmla="*/ 2147483647 w 293"/>
                <a:gd name="T17" fmla="*/ 2147483647 h 1267"/>
                <a:gd name="T18" fmla="*/ 2147483647 w 293"/>
                <a:gd name="T19" fmla="*/ 2147483647 h 1267"/>
                <a:gd name="T20" fmla="*/ 2147483647 w 293"/>
                <a:gd name="T21" fmla="*/ 2147483647 h 1267"/>
                <a:gd name="T22" fmla="*/ 2147483647 w 293"/>
                <a:gd name="T23" fmla="*/ 2147483647 h 1267"/>
                <a:gd name="T24" fmla="*/ 2147483647 w 293"/>
                <a:gd name="T25" fmla="*/ 2147483647 h 1267"/>
                <a:gd name="T26" fmla="*/ 2147483647 w 293"/>
                <a:gd name="T27" fmla="*/ 2147483647 h 1267"/>
                <a:gd name="T28" fmla="*/ 2147483647 w 293"/>
                <a:gd name="T29" fmla="*/ 2147483647 h 1267"/>
                <a:gd name="T30" fmla="*/ 2147483647 w 293"/>
                <a:gd name="T31" fmla="*/ 2147483647 h 1267"/>
                <a:gd name="T32" fmla="*/ 2147483647 w 293"/>
                <a:gd name="T33" fmla="*/ 2147483647 h 1267"/>
                <a:gd name="T34" fmla="*/ 2147483647 w 293"/>
                <a:gd name="T35" fmla="*/ 2147483647 h 1267"/>
                <a:gd name="T36" fmla="*/ 2147483647 w 293"/>
                <a:gd name="T37" fmla="*/ 2147483647 h 1267"/>
                <a:gd name="T38" fmla="*/ 2147483647 w 293"/>
                <a:gd name="T39" fmla="*/ 2147483647 h 1267"/>
                <a:gd name="T40" fmla="*/ 2147483647 w 293"/>
                <a:gd name="T41" fmla="*/ 2147483647 h 1267"/>
                <a:gd name="T42" fmla="*/ 2147483647 w 293"/>
                <a:gd name="T43" fmla="*/ 2147483647 h 1267"/>
                <a:gd name="T44" fmla="*/ 2147483647 w 293"/>
                <a:gd name="T45" fmla="*/ 2147483647 h 1267"/>
                <a:gd name="T46" fmla="*/ 2147483647 w 293"/>
                <a:gd name="T47" fmla="*/ 2147483647 h 1267"/>
                <a:gd name="T48" fmla="*/ 0 w 293"/>
                <a:gd name="T49" fmla="*/ 2147483647 h 1267"/>
                <a:gd name="T50" fmla="*/ 2147483647 w 293"/>
                <a:gd name="T51" fmla="*/ 0 h 126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93"/>
                <a:gd name="T79" fmla="*/ 0 h 1267"/>
                <a:gd name="T80" fmla="*/ 293 w 293"/>
                <a:gd name="T81" fmla="*/ 1267 h 126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93" h="1267">
                  <a:moveTo>
                    <a:pt x="24" y="0"/>
                  </a:moveTo>
                  <a:lnTo>
                    <a:pt x="69" y="30"/>
                  </a:lnTo>
                  <a:lnTo>
                    <a:pt x="85" y="71"/>
                  </a:lnTo>
                  <a:lnTo>
                    <a:pt x="112" y="177"/>
                  </a:lnTo>
                  <a:lnTo>
                    <a:pt x="144" y="439"/>
                  </a:lnTo>
                  <a:lnTo>
                    <a:pt x="152" y="621"/>
                  </a:lnTo>
                  <a:lnTo>
                    <a:pt x="133" y="786"/>
                  </a:lnTo>
                  <a:lnTo>
                    <a:pt x="104" y="996"/>
                  </a:lnTo>
                  <a:lnTo>
                    <a:pt x="93" y="1115"/>
                  </a:lnTo>
                  <a:lnTo>
                    <a:pt x="112" y="1142"/>
                  </a:lnTo>
                  <a:lnTo>
                    <a:pt x="229" y="1148"/>
                  </a:lnTo>
                  <a:lnTo>
                    <a:pt x="293" y="1187"/>
                  </a:lnTo>
                  <a:lnTo>
                    <a:pt x="285" y="1214"/>
                  </a:lnTo>
                  <a:lnTo>
                    <a:pt x="213" y="1267"/>
                  </a:lnTo>
                  <a:lnTo>
                    <a:pt x="176" y="1250"/>
                  </a:lnTo>
                  <a:lnTo>
                    <a:pt x="125" y="1195"/>
                  </a:lnTo>
                  <a:lnTo>
                    <a:pt x="32" y="1156"/>
                  </a:lnTo>
                  <a:lnTo>
                    <a:pt x="32" y="1107"/>
                  </a:lnTo>
                  <a:lnTo>
                    <a:pt x="64" y="1062"/>
                  </a:lnTo>
                  <a:lnTo>
                    <a:pt x="88" y="894"/>
                  </a:lnTo>
                  <a:lnTo>
                    <a:pt x="109" y="662"/>
                  </a:lnTo>
                  <a:lnTo>
                    <a:pt x="112" y="507"/>
                  </a:lnTo>
                  <a:lnTo>
                    <a:pt x="93" y="306"/>
                  </a:lnTo>
                  <a:lnTo>
                    <a:pt x="21" y="124"/>
                  </a:lnTo>
                  <a:lnTo>
                    <a:pt x="0" y="2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xmlns="" id="{2C15D1A8-EC92-A24A-9AEA-BB364582D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288" y="4557713"/>
              <a:ext cx="463550" cy="1004887"/>
            </a:xfrm>
            <a:custGeom>
              <a:avLst/>
              <a:gdLst>
                <a:gd name="T0" fmla="*/ 2147483647 w 292"/>
                <a:gd name="T1" fmla="*/ 0 h 1267"/>
                <a:gd name="T2" fmla="*/ 2147483647 w 292"/>
                <a:gd name="T3" fmla="*/ 2147483647 h 1267"/>
                <a:gd name="T4" fmla="*/ 2147483647 w 292"/>
                <a:gd name="T5" fmla="*/ 2147483647 h 1267"/>
                <a:gd name="T6" fmla="*/ 2147483647 w 292"/>
                <a:gd name="T7" fmla="*/ 2147483647 h 1267"/>
                <a:gd name="T8" fmla="*/ 2147483647 w 292"/>
                <a:gd name="T9" fmla="*/ 2147483647 h 1267"/>
                <a:gd name="T10" fmla="*/ 2147483647 w 292"/>
                <a:gd name="T11" fmla="*/ 2147483647 h 1267"/>
                <a:gd name="T12" fmla="*/ 2147483647 w 292"/>
                <a:gd name="T13" fmla="*/ 2147483647 h 1267"/>
                <a:gd name="T14" fmla="*/ 2147483647 w 292"/>
                <a:gd name="T15" fmla="*/ 2147483647 h 1267"/>
                <a:gd name="T16" fmla="*/ 2147483647 w 292"/>
                <a:gd name="T17" fmla="*/ 2147483647 h 1267"/>
                <a:gd name="T18" fmla="*/ 2147483647 w 292"/>
                <a:gd name="T19" fmla="*/ 2147483647 h 1267"/>
                <a:gd name="T20" fmla="*/ 2147483647 w 292"/>
                <a:gd name="T21" fmla="*/ 2147483647 h 1267"/>
                <a:gd name="T22" fmla="*/ 0 w 292"/>
                <a:gd name="T23" fmla="*/ 2147483647 h 1267"/>
                <a:gd name="T24" fmla="*/ 2147483647 w 292"/>
                <a:gd name="T25" fmla="*/ 2147483647 h 1267"/>
                <a:gd name="T26" fmla="*/ 2147483647 w 292"/>
                <a:gd name="T27" fmla="*/ 2147483647 h 1267"/>
                <a:gd name="T28" fmla="*/ 2147483647 w 292"/>
                <a:gd name="T29" fmla="*/ 2147483647 h 1267"/>
                <a:gd name="T30" fmla="*/ 2147483647 w 292"/>
                <a:gd name="T31" fmla="*/ 2147483647 h 1267"/>
                <a:gd name="T32" fmla="*/ 2147483647 w 292"/>
                <a:gd name="T33" fmla="*/ 2147483647 h 1267"/>
                <a:gd name="T34" fmla="*/ 2147483647 w 292"/>
                <a:gd name="T35" fmla="*/ 2147483647 h 1267"/>
                <a:gd name="T36" fmla="*/ 2147483647 w 292"/>
                <a:gd name="T37" fmla="*/ 2147483647 h 1267"/>
                <a:gd name="T38" fmla="*/ 2147483647 w 292"/>
                <a:gd name="T39" fmla="*/ 2147483647 h 1267"/>
                <a:gd name="T40" fmla="*/ 2147483647 w 292"/>
                <a:gd name="T41" fmla="*/ 2147483647 h 1267"/>
                <a:gd name="T42" fmla="*/ 2147483647 w 292"/>
                <a:gd name="T43" fmla="*/ 2147483647 h 1267"/>
                <a:gd name="T44" fmla="*/ 2147483647 w 292"/>
                <a:gd name="T45" fmla="*/ 2147483647 h 1267"/>
                <a:gd name="T46" fmla="*/ 2147483647 w 292"/>
                <a:gd name="T47" fmla="*/ 2147483647 h 1267"/>
                <a:gd name="T48" fmla="*/ 2147483647 w 292"/>
                <a:gd name="T49" fmla="*/ 2147483647 h 1267"/>
                <a:gd name="T50" fmla="*/ 2147483647 w 292"/>
                <a:gd name="T51" fmla="*/ 0 h 126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92"/>
                <a:gd name="T79" fmla="*/ 0 h 1267"/>
                <a:gd name="T80" fmla="*/ 292 w 292"/>
                <a:gd name="T81" fmla="*/ 1267 h 126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92" h="1267">
                  <a:moveTo>
                    <a:pt x="268" y="0"/>
                  </a:moveTo>
                  <a:lnTo>
                    <a:pt x="223" y="30"/>
                  </a:lnTo>
                  <a:lnTo>
                    <a:pt x="207" y="71"/>
                  </a:lnTo>
                  <a:lnTo>
                    <a:pt x="181" y="177"/>
                  </a:lnTo>
                  <a:lnTo>
                    <a:pt x="149" y="439"/>
                  </a:lnTo>
                  <a:lnTo>
                    <a:pt x="141" y="621"/>
                  </a:lnTo>
                  <a:lnTo>
                    <a:pt x="159" y="786"/>
                  </a:lnTo>
                  <a:lnTo>
                    <a:pt x="188" y="996"/>
                  </a:lnTo>
                  <a:lnTo>
                    <a:pt x="199" y="1115"/>
                  </a:lnTo>
                  <a:lnTo>
                    <a:pt x="181" y="1142"/>
                  </a:lnTo>
                  <a:lnTo>
                    <a:pt x="64" y="1148"/>
                  </a:lnTo>
                  <a:lnTo>
                    <a:pt x="0" y="1187"/>
                  </a:lnTo>
                  <a:lnTo>
                    <a:pt x="8" y="1214"/>
                  </a:lnTo>
                  <a:lnTo>
                    <a:pt x="80" y="1267"/>
                  </a:lnTo>
                  <a:lnTo>
                    <a:pt x="117" y="1250"/>
                  </a:lnTo>
                  <a:lnTo>
                    <a:pt x="167" y="1195"/>
                  </a:lnTo>
                  <a:lnTo>
                    <a:pt x="260" y="1156"/>
                  </a:lnTo>
                  <a:lnTo>
                    <a:pt x="260" y="1107"/>
                  </a:lnTo>
                  <a:lnTo>
                    <a:pt x="228" y="1062"/>
                  </a:lnTo>
                  <a:lnTo>
                    <a:pt x="204" y="894"/>
                  </a:lnTo>
                  <a:lnTo>
                    <a:pt x="183" y="662"/>
                  </a:lnTo>
                  <a:lnTo>
                    <a:pt x="181" y="507"/>
                  </a:lnTo>
                  <a:lnTo>
                    <a:pt x="199" y="306"/>
                  </a:lnTo>
                  <a:lnTo>
                    <a:pt x="271" y="124"/>
                  </a:lnTo>
                  <a:lnTo>
                    <a:pt x="292" y="27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xmlns="" id="{6A8A8BE0-6E4D-4F67-0EB3-A296DE4A5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7763" y="3878263"/>
              <a:ext cx="455612" cy="879475"/>
            </a:xfrm>
            <a:custGeom>
              <a:avLst/>
              <a:gdLst>
                <a:gd name="T0" fmla="*/ 2147483647 w 287"/>
                <a:gd name="T1" fmla="*/ 0 h 1108"/>
                <a:gd name="T2" fmla="*/ 2147483647 w 287"/>
                <a:gd name="T3" fmla="*/ 0 h 1108"/>
                <a:gd name="T4" fmla="*/ 2147483647 w 287"/>
                <a:gd name="T5" fmla="*/ 2147483647 h 1108"/>
                <a:gd name="T6" fmla="*/ 2147483647 w 287"/>
                <a:gd name="T7" fmla="*/ 2147483647 h 1108"/>
                <a:gd name="T8" fmla="*/ 2147483647 w 287"/>
                <a:gd name="T9" fmla="*/ 2147483647 h 1108"/>
                <a:gd name="T10" fmla="*/ 2147483647 w 287"/>
                <a:gd name="T11" fmla="*/ 2147483647 h 1108"/>
                <a:gd name="T12" fmla="*/ 2147483647 w 287"/>
                <a:gd name="T13" fmla="*/ 2147483647 h 1108"/>
                <a:gd name="T14" fmla="*/ 2147483647 w 287"/>
                <a:gd name="T15" fmla="*/ 2147483647 h 1108"/>
                <a:gd name="T16" fmla="*/ 2147483647 w 287"/>
                <a:gd name="T17" fmla="*/ 2147483647 h 1108"/>
                <a:gd name="T18" fmla="*/ 2147483647 w 287"/>
                <a:gd name="T19" fmla="*/ 2147483647 h 1108"/>
                <a:gd name="T20" fmla="*/ 2147483647 w 287"/>
                <a:gd name="T21" fmla="*/ 2147483647 h 1108"/>
                <a:gd name="T22" fmla="*/ 2147483647 w 287"/>
                <a:gd name="T23" fmla="*/ 2147483647 h 1108"/>
                <a:gd name="T24" fmla="*/ 2147483647 w 287"/>
                <a:gd name="T25" fmla="*/ 2147483647 h 1108"/>
                <a:gd name="T26" fmla="*/ 2147483647 w 287"/>
                <a:gd name="T27" fmla="*/ 2147483647 h 1108"/>
                <a:gd name="T28" fmla="*/ 2147483647 w 287"/>
                <a:gd name="T29" fmla="*/ 2147483647 h 1108"/>
                <a:gd name="T30" fmla="*/ 2147483647 w 287"/>
                <a:gd name="T31" fmla="*/ 2147483647 h 1108"/>
                <a:gd name="T32" fmla="*/ 2147483647 w 287"/>
                <a:gd name="T33" fmla="*/ 2147483647 h 1108"/>
                <a:gd name="T34" fmla="*/ 2147483647 w 287"/>
                <a:gd name="T35" fmla="*/ 2147483647 h 1108"/>
                <a:gd name="T36" fmla="*/ 2147483647 w 287"/>
                <a:gd name="T37" fmla="*/ 2147483647 h 1108"/>
                <a:gd name="T38" fmla="*/ 2147483647 w 287"/>
                <a:gd name="T39" fmla="*/ 2147483647 h 1108"/>
                <a:gd name="T40" fmla="*/ 2147483647 w 287"/>
                <a:gd name="T41" fmla="*/ 2147483647 h 1108"/>
                <a:gd name="T42" fmla="*/ 2147483647 w 287"/>
                <a:gd name="T43" fmla="*/ 2147483647 h 1108"/>
                <a:gd name="T44" fmla="*/ 2147483647 w 287"/>
                <a:gd name="T45" fmla="*/ 2147483647 h 1108"/>
                <a:gd name="T46" fmla="*/ 2147483647 w 287"/>
                <a:gd name="T47" fmla="*/ 2147483647 h 1108"/>
                <a:gd name="T48" fmla="*/ 2147483647 w 287"/>
                <a:gd name="T49" fmla="*/ 2147483647 h 1108"/>
                <a:gd name="T50" fmla="*/ 2147483647 w 287"/>
                <a:gd name="T51" fmla="*/ 2147483647 h 1108"/>
                <a:gd name="T52" fmla="*/ 2147483647 w 287"/>
                <a:gd name="T53" fmla="*/ 2147483647 h 1108"/>
                <a:gd name="T54" fmla="*/ 2147483647 w 287"/>
                <a:gd name="T55" fmla="*/ 2147483647 h 1108"/>
                <a:gd name="T56" fmla="*/ 0 w 287"/>
                <a:gd name="T57" fmla="*/ 2147483647 h 1108"/>
                <a:gd name="T58" fmla="*/ 2147483647 w 287"/>
                <a:gd name="T59" fmla="*/ 0 h 110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87"/>
                <a:gd name="T91" fmla="*/ 0 h 1108"/>
                <a:gd name="T92" fmla="*/ 287 w 287"/>
                <a:gd name="T93" fmla="*/ 1108 h 110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87" h="1108">
                  <a:moveTo>
                    <a:pt x="6" y="0"/>
                  </a:moveTo>
                  <a:lnTo>
                    <a:pt x="49" y="0"/>
                  </a:lnTo>
                  <a:lnTo>
                    <a:pt x="114" y="52"/>
                  </a:lnTo>
                  <a:lnTo>
                    <a:pt x="176" y="145"/>
                  </a:lnTo>
                  <a:lnTo>
                    <a:pt x="235" y="316"/>
                  </a:lnTo>
                  <a:lnTo>
                    <a:pt x="268" y="460"/>
                  </a:lnTo>
                  <a:lnTo>
                    <a:pt x="287" y="574"/>
                  </a:lnTo>
                  <a:lnTo>
                    <a:pt x="284" y="615"/>
                  </a:lnTo>
                  <a:lnTo>
                    <a:pt x="259" y="709"/>
                  </a:lnTo>
                  <a:lnTo>
                    <a:pt x="185" y="803"/>
                  </a:lnTo>
                  <a:lnTo>
                    <a:pt x="108" y="854"/>
                  </a:lnTo>
                  <a:lnTo>
                    <a:pt x="99" y="879"/>
                  </a:lnTo>
                  <a:lnTo>
                    <a:pt x="136" y="942"/>
                  </a:lnTo>
                  <a:lnTo>
                    <a:pt x="170" y="1041"/>
                  </a:lnTo>
                  <a:lnTo>
                    <a:pt x="173" y="1108"/>
                  </a:lnTo>
                  <a:lnTo>
                    <a:pt x="154" y="1103"/>
                  </a:lnTo>
                  <a:lnTo>
                    <a:pt x="148" y="1046"/>
                  </a:lnTo>
                  <a:lnTo>
                    <a:pt x="111" y="958"/>
                  </a:lnTo>
                  <a:lnTo>
                    <a:pt x="62" y="895"/>
                  </a:lnTo>
                  <a:lnTo>
                    <a:pt x="71" y="823"/>
                  </a:lnTo>
                  <a:lnTo>
                    <a:pt x="127" y="782"/>
                  </a:lnTo>
                  <a:lnTo>
                    <a:pt x="194" y="735"/>
                  </a:lnTo>
                  <a:lnTo>
                    <a:pt x="244" y="638"/>
                  </a:lnTo>
                  <a:lnTo>
                    <a:pt x="253" y="564"/>
                  </a:lnTo>
                  <a:lnTo>
                    <a:pt x="228" y="445"/>
                  </a:lnTo>
                  <a:lnTo>
                    <a:pt x="182" y="305"/>
                  </a:lnTo>
                  <a:lnTo>
                    <a:pt x="130" y="201"/>
                  </a:lnTo>
                  <a:lnTo>
                    <a:pt x="49" y="120"/>
                  </a:lnTo>
                  <a:lnTo>
                    <a:pt x="0" y="5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6" name="AutoShape 13">
              <a:extLst>
                <a:ext uri="{FF2B5EF4-FFF2-40B4-BE49-F238E27FC236}">
                  <a16:creationId xmlns:a16="http://schemas.microsoft.com/office/drawing/2014/main" xmlns="" id="{E508DAAD-9B93-16EB-7241-7857DD7B43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4788" y="1524000"/>
              <a:ext cx="3235325" cy="1884363"/>
            </a:xfrm>
            <a:prstGeom prst="wedgeRoundRectCallout">
              <a:avLst>
                <a:gd name="adj1" fmla="val -56773"/>
                <a:gd name="adj2" fmla="val 63310"/>
                <a:gd name="adj3" fmla="val 16667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>
              <a:lvl1pPr>
                <a:defRPr sz="1400">
                  <a:solidFill>
                    <a:srgbClr val="3848A3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400">
                  <a:solidFill>
                    <a:srgbClr val="3848A3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400">
                  <a:solidFill>
                    <a:srgbClr val="3848A3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400">
                  <a:solidFill>
                    <a:srgbClr val="3848A3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400">
                  <a:solidFill>
                    <a:srgbClr val="3848A3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848A3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848A3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848A3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848A3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altLang="en-US" sz="2400" dirty="0">
                  <a:solidFill>
                    <a:schemeClr val="tx1"/>
                  </a:solidFill>
                  <a:latin typeface="Arial" panose="020B0604020202020204" pitchFamily="34" charset="0"/>
                </a:rPr>
                <a:t>In a time of drastic change it is the learners who inherit the future. The learned usually find themselves equipped to live in a world that no longer exists.</a:t>
              </a:r>
            </a:p>
          </p:txBody>
        </p:sp>
        <p:sp>
          <p:nvSpPr>
            <p:cNvPr id="17" name="Text Box 14">
              <a:extLst>
                <a:ext uri="{FF2B5EF4-FFF2-40B4-BE49-F238E27FC236}">
                  <a16:creationId xmlns:a16="http://schemas.microsoft.com/office/drawing/2014/main" xmlns="" id="{3DBBCD53-4086-0B27-0F09-251E6CF1D2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1797" y="3467100"/>
              <a:ext cx="898316" cy="263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rgbClr val="3848A3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400">
                  <a:solidFill>
                    <a:srgbClr val="3848A3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400">
                  <a:solidFill>
                    <a:srgbClr val="3848A3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400">
                  <a:solidFill>
                    <a:srgbClr val="3848A3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400">
                  <a:solidFill>
                    <a:srgbClr val="3848A3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848A3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848A3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848A3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3848A3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/>
              <a:r>
                <a:rPr lang="en-US" altLang="en-US" sz="1600">
                  <a:solidFill>
                    <a:schemeClr val="tx1"/>
                  </a:solidFill>
                  <a:latin typeface="Arial" panose="020B0604020202020204" pitchFamily="34" charset="0"/>
                </a:rPr>
                <a:t>Eric Hoffer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215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139" y="304800"/>
            <a:ext cx="10668000" cy="762000"/>
          </a:xfrm>
        </p:spPr>
        <p:txBody>
          <a:bodyPr>
            <a:noAutofit/>
          </a:bodyPr>
          <a:lstStyle/>
          <a:p>
            <a:pPr algn="l"/>
            <a:r>
              <a:rPr lang="en-US" sz="4400" dirty="0" smtClean="0"/>
              <a:t>How Do I Find the $$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562600"/>
            <a:ext cx="10668000" cy="4114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But don’t let that stop you!</a:t>
            </a:r>
            <a:endParaRPr lang="en-US" sz="32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415248" y="186252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4000" dirty="0" smtClean="0"/>
              <a:t>Grant</a:t>
            </a:r>
          </a:p>
          <a:p>
            <a:r>
              <a:rPr lang="en-CA" sz="4000" dirty="0" smtClean="0"/>
              <a:t>Philanthropy</a:t>
            </a:r>
          </a:p>
          <a:p>
            <a:r>
              <a:rPr lang="en-CA" sz="4000" dirty="0" smtClean="0"/>
              <a:t>Sell it to the C-suite</a:t>
            </a:r>
          </a:p>
          <a:p>
            <a:r>
              <a:rPr lang="en-CA" sz="4000" dirty="0" smtClean="0"/>
              <a:t>? Reimbursement</a:t>
            </a:r>
          </a:p>
          <a:p>
            <a:endParaRPr lang="en-CA" sz="4000" dirty="0"/>
          </a:p>
        </p:txBody>
      </p:sp>
      <p:pic>
        <p:nvPicPr>
          <p:cNvPr id="5" name="Picture 12" descr="http://t2.gstatic.com/images?q=tbn:ANd9GcR__6uNpg-JqAlqBCEvJVgwaq99s-mnInsXVEvpoNPW1ccuwU17E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0"/>
          <a:stretch/>
        </p:blipFill>
        <p:spPr bwMode="auto">
          <a:xfrm>
            <a:off x="7924800" y="1066800"/>
            <a:ext cx="3777925" cy="523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755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416" y="132184"/>
            <a:ext cx="10668000" cy="76200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/>
              <a:t>Find the ROI</a:t>
            </a:r>
            <a:endParaRPr lang="en-US" sz="4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3" y="1104511"/>
            <a:ext cx="9836150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s://digitalpathologyassociation.org/_data/cms_files/template/social/fb_pic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976" y="3788164"/>
            <a:ext cx="3069836" cy="306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87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5766"/>
            <a:ext cx="10668000" cy="762000"/>
          </a:xfrm>
        </p:spPr>
        <p:txBody>
          <a:bodyPr/>
          <a:lstStyle/>
          <a:p>
            <a:pPr algn="l"/>
            <a:r>
              <a:rPr lang="en-US" dirty="0"/>
              <a:t>WSI Fixes………</a:t>
            </a:r>
          </a:p>
        </p:txBody>
      </p:sp>
      <p:pic>
        <p:nvPicPr>
          <p:cNvPr id="11266" name="Picture 2" descr="F:\Asa files\Chapters and Books\AAP 2015\Figures\Figure 1 deidentifi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5" y="1336653"/>
            <a:ext cx="4478471" cy="498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191000" y="29884"/>
            <a:ext cx="7826920" cy="3168396"/>
            <a:chOff x="4562856" y="34432"/>
            <a:chExt cx="7826920" cy="3168396"/>
          </a:xfrm>
        </p:grpSpPr>
        <p:pic>
          <p:nvPicPr>
            <p:cNvPr id="11268" name="Picture 4" descr="F:\Asa files\Chapters and Books\AAP 2015\Figures\Figure 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2856" y="34432"/>
              <a:ext cx="4224528" cy="3168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869336" y="1336653"/>
              <a:ext cx="35204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Volynskaya et al, </a:t>
              </a:r>
              <a:r>
                <a:rPr lang="da-DK" dirty="0"/>
                <a:t>Adv Anat Pathol. 2017 Jul;24(4):215-221. </a:t>
              </a:r>
              <a:endParaRPr lang="en-US" dirty="0"/>
            </a:p>
          </p:txBody>
        </p:sp>
      </p:grpSp>
      <p:pic>
        <p:nvPicPr>
          <p:cNvPr id="11269" name="Picture 5" descr="34e4c5fd-ac5f-4c31-9bde-4f37598b93da@CANPRD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642" y="2830097"/>
            <a:ext cx="5068481" cy="3570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35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847725" y="409576"/>
            <a:ext cx="8401050" cy="931863"/>
          </a:xfrm>
        </p:spPr>
        <p:txBody>
          <a:bodyPr>
            <a:noAutofit/>
          </a:bodyPr>
          <a:lstStyle/>
          <a:p>
            <a:r>
              <a:rPr lang="en-US" altLang="en-US" b="1" dirty="0"/>
              <a:t>2004: The Robotic Microscope</a:t>
            </a:r>
          </a:p>
        </p:txBody>
      </p:sp>
      <p:pic>
        <p:nvPicPr>
          <p:cNvPr id="15363" name="Picture 2" descr="DSCN49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0" y="1752601"/>
            <a:ext cx="438785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3" descr="DSCN496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1752600"/>
            <a:ext cx="4387850" cy="329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4"/>
          <p:cNvSpPr>
            <a:spLocks noChangeArrowheads="1"/>
          </p:cNvSpPr>
          <p:nvPr/>
        </p:nvSpPr>
        <p:spPr bwMode="auto">
          <a:xfrm>
            <a:off x="7089918" y="5072064"/>
            <a:ext cx="276832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/>
              <a:t>Dr. Andrew Evans at </a:t>
            </a:r>
          </a:p>
          <a:p>
            <a:pPr algn="ctr">
              <a:defRPr/>
            </a:pPr>
            <a:r>
              <a:rPr lang="en-US" dirty="0"/>
              <a:t>the Toronto General</a:t>
            </a:r>
          </a:p>
          <a:p>
            <a:pPr algn="ctr">
              <a:defRPr/>
            </a:pPr>
            <a:r>
              <a:rPr lang="en-US" dirty="0"/>
              <a:t>Telepathology Work Station</a:t>
            </a:r>
          </a:p>
        </p:txBody>
      </p:sp>
      <p:sp>
        <p:nvSpPr>
          <p:cNvPr id="17414" name="Rectangle 5"/>
          <p:cNvSpPr>
            <a:spLocks noChangeArrowheads="1"/>
          </p:cNvSpPr>
          <p:nvPr/>
        </p:nvSpPr>
        <p:spPr bwMode="auto">
          <a:xfrm>
            <a:off x="2438401" y="5072064"/>
            <a:ext cx="240142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Suganthini Ilaalagan at</a:t>
            </a:r>
          </a:p>
          <a:p>
            <a:pPr>
              <a:defRPr/>
            </a:pPr>
            <a:r>
              <a:rPr lang="en-US" dirty="0"/>
              <a:t>the Toronto Western</a:t>
            </a:r>
          </a:p>
          <a:p>
            <a:pPr algn="ctr">
              <a:defRPr/>
            </a:pPr>
            <a:r>
              <a:rPr lang="en-US" dirty="0"/>
              <a:t>Surgical Pathology Suite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1E8CADE-6947-D0FA-3906-893A458D4E85}"/>
              </a:ext>
            </a:extLst>
          </p:cNvPr>
          <p:cNvSpPr txBox="1"/>
          <p:nvPr/>
        </p:nvSpPr>
        <p:spPr>
          <a:xfrm>
            <a:off x="1155700" y="6055126"/>
            <a:ext cx="10096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3200" dirty="0"/>
              <a:t>TAT average for intraoperative consultations: 9.65 minutes</a:t>
            </a:r>
          </a:p>
        </p:txBody>
      </p:sp>
    </p:spTree>
    <p:extLst>
      <p:ext uri="{BB962C8B-B14F-4D97-AF65-F5344CB8AC3E}">
        <p14:creationId xmlns:p14="http://schemas.microsoft.com/office/powerpoint/2010/main" val="282569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9421" y="1558296"/>
            <a:ext cx="4351867" cy="3957638"/>
          </a:xfrm>
          <a:prstGeom prst="rect">
            <a:avLst/>
          </a:prstGeom>
          <a:noFill/>
          <a:ln w="9525" algn="ctr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75698" y="1558296"/>
            <a:ext cx="8010775" cy="3707680"/>
          </a:xfrm>
        </p:spPr>
        <p:txBody>
          <a:bodyPr>
            <a:noAutofit/>
          </a:bodyPr>
          <a:lstStyle/>
          <a:p>
            <a:pPr marL="457200" indent="0">
              <a:buFontTx/>
              <a:buNone/>
              <a:defRPr/>
            </a:pPr>
            <a:endParaRPr lang="en-US" dirty="0" smtClean="0"/>
          </a:p>
          <a:p>
            <a:pPr marL="850392" lvl="2" indent="-342900">
              <a:spcBef>
                <a:spcPts val="1008"/>
              </a:spcBef>
              <a:buFont typeface="Wingdings" charset="2"/>
              <a:buChar char="Ø"/>
              <a:defRPr/>
            </a:pPr>
            <a:r>
              <a:rPr lang="en-US" sz="3200" dirty="0" smtClean="0"/>
              <a:t>Rapid retrieval of patient’s previous pathology</a:t>
            </a:r>
          </a:p>
          <a:p>
            <a:pPr marL="850392" lvl="2" indent="-342900">
              <a:spcBef>
                <a:spcPts val="1008"/>
              </a:spcBef>
              <a:buFont typeface="Wingdings" charset="2"/>
              <a:buChar char="Ø"/>
              <a:defRPr/>
            </a:pPr>
            <a:r>
              <a:rPr lang="en-US" sz="3200" dirty="0" smtClean="0"/>
              <a:t>No more recuts when slides go missing</a:t>
            </a:r>
          </a:p>
          <a:p>
            <a:pPr marL="850392" lvl="2" indent="-342900">
              <a:spcBef>
                <a:spcPts val="1008"/>
              </a:spcBef>
              <a:buFont typeface="Wingdings" charset="2"/>
              <a:buChar char="Ø"/>
              <a:defRPr/>
            </a:pPr>
            <a:r>
              <a:rPr lang="en-US" sz="3200" dirty="0" smtClean="0"/>
              <a:t>Faster TAT on IHC and special stains</a:t>
            </a:r>
          </a:p>
          <a:p>
            <a:pPr marL="850392" lvl="2" indent="-342900">
              <a:spcBef>
                <a:spcPts val="1008"/>
              </a:spcBef>
              <a:buFont typeface="Wingdings" charset="2"/>
              <a:buChar char="Ø"/>
              <a:defRPr/>
            </a:pPr>
            <a:r>
              <a:rPr lang="en-US" sz="3200" dirty="0" smtClean="0"/>
              <a:t>No </a:t>
            </a:r>
            <a:r>
              <a:rPr lang="en-US" sz="3200" dirty="0"/>
              <a:t>more “educational recuts” for residents and fellows</a:t>
            </a:r>
          </a:p>
          <a:p>
            <a:pPr marL="609600" indent="-609600">
              <a:buFontTx/>
              <a:buNone/>
              <a:defRPr/>
            </a:pPr>
            <a:endParaRPr lang="en-US" sz="3200" dirty="0" smtClean="0"/>
          </a:p>
          <a:p>
            <a:pPr>
              <a:defRPr/>
            </a:pPr>
            <a:endParaRPr lang="en-US" sz="3200" dirty="0"/>
          </a:p>
        </p:txBody>
      </p:sp>
      <p:sp>
        <p:nvSpPr>
          <p:cNvPr id="10240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ROI Even for A Single Site Institution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2F58A-3F4E-B74E-A625-C02CC156A96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8494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E8BDC0B-2D7B-EA5E-FC88-6E3DCFCF3D09}"/>
              </a:ext>
            </a:extLst>
          </p:cNvPr>
          <p:cNvGrpSpPr/>
          <p:nvPr/>
        </p:nvGrpSpPr>
        <p:grpSpPr>
          <a:xfrm>
            <a:off x="6109880" y="1948362"/>
            <a:ext cx="5431953" cy="4110830"/>
            <a:chOff x="6548437" y="63500"/>
            <a:chExt cx="5431953" cy="411083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9249429E-B009-830F-C42C-3C7489D4B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8437" y="63500"/>
              <a:ext cx="2600325" cy="176212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29B0ADC4-BDC3-DB60-4B31-C85F27227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3100" y="681037"/>
              <a:ext cx="2417290" cy="149066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FCDD2352-63C4-C747-DE48-5C2A38EF6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8316" y="2683669"/>
              <a:ext cx="2562074" cy="149066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23EEF8EC-FE6A-DC3A-3751-99896D7E1231}"/>
                </a:ext>
              </a:extLst>
            </p:cNvPr>
            <p:cNvSpPr txBox="1"/>
            <p:nvPr/>
          </p:nvSpPr>
          <p:spPr>
            <a:xfrm>
              <a:off x="9229821" y="311704"/>
              <a:ext cx="2123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My pathology report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278" y="187843"/>
            <a:ext cx="11930743" cy="1325563"/>
          </a:xfrm>
        </p:spPr>
        <p:txBody>
          <a:bodyPr/>
          <a:lstStyle/>
          <a:p>
            <a:pPr algn="ctr"/>
            <a:r>
              <a:rPr lang="en-US" dirty="0" smtClean="0"/>
              <a:t>Consults and Patient Requests for Second Opinion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266BD8-13C7-DF78-03D2-955E588D04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DVD </a:t>
            </a:r>
            <a:r>
              <a:rPr lang="en-US" sz="3600" dirty="0"/>
              <a:t>or USB </a:t>
            </a:r>
            <a:r>
              <a:rPr lang="en-US" sz="3600" dirty="0" smtClean="0"/>
              <a:t>with</a:t>
            </a:r>
            <a:endParaRPr lang="en-US" sz="3600" dirty="0"/>
          </a:p>
          <a:p>
            <a:pPr lvl="1">
              <a:lnSpc>
                <a:spcPct val="150000"/>
              </a:lnSpc>
            </a:pPr>
            <a:r>
              <a:rPr lang="en-US" sz="3200" dirty="0" smtClean="0"/>
              <a:t>pdf </a:t>
            </a:r>
            <a:r>
              <a:rPr lang="en-US" sz="3200" dirty="0"/>
              <a:t>of the </a:t>
            </a:r>
            <a:r>
              <a:rPr lang="en-US" sz="3200" dirty="0" smtClean="0"/>
              <a:t>report</a:t>
            </a:r>
          </a:p>
          <a:p>
            <a:pPr lvl="1">
              <a:lnSpc>
                <a:spcPct val="150000"/>
              </a:lnSpc>
            </a:pPr>
            <a:r>
              <a:rPr lang="en-US" sz="3200" dirty="0" smtClean="0"/>
              <a:t>gross photos</a:t>
            </a:r>
          </a:p>
          <a:p>
            <a:pPr lvl="1">
              <a:lnSpc>
                <a:spcPct val="150000"/>
              </a:lnSpc>
            </a:pPr>
            <a:r>
              <a:rPr lang="en-US" sz="3200" dirty="0" smtClean="0"/>
              <a:t>all </a:t>
            </a:r>
            <a:r>
              <a:rPr lang="en-US" sz="3200" dirty="0"/>
              <a:t>slides </a:t>
            </a:r>
            <a:r>
              <a:rPr lang="en-US" sz="3200" dirty="0" smtClean="0"/>
              <a:t>digitized</a:t>
            </a:r>
          </a:p>
          <a:p>
            <a:pPr lvl="1">
              <a:lnSpc>
                <a:spcPct val="150000"/>
              </a:lnSpc>
            </a:pPr>
            <a:r>
              <a:rPr lang="en-US" sz="3200" dirty="0"/>
              <a:t>v</a:t>
            </a:r>
            <a:r>
              <a:rPr lang="en-US" sz="3200" dirty="0" smtClean="0"/>
              <a:t>iewer provided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1012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0085" y="383786"/>
            <a:ext cx="10515600" cy="1325563"/>
          </a:xfrm>
        </p:spPr>
        <p:txBody>
          <a:bodyPr/>
          <a:lstStyle/>
          <a:p>
            <a:r>
              <a:rPr lang="en-US" dirty="0" smtClean="0"/>
              <a:t>The Value of a Good Biobank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538" y="1974915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300" b="1" dirty="0" smtClean="0"/>
              <a:t>TCGA Contractor Evaluation</a:t>
            </a:r>
          </a:p>
          <a:p>
            <a:r>
              <a:rPr lang="en-US" dirty="0"/>
              <a:t>Quality:  </a:t>
            </a:r>
            <a:r>
              <a:rPr lang="en-US" dirty="0" smtClean="0"/>
              <a:t>Exceptional </a:t>
            </a:r>
            <a:endParaRPr lang="en-US" dirty="0"/>
          </a:p>
          <a:p>
            <a:r>
              <a:rPr lang="en-US" dirty="0"/>
              <a:t>This group was highly dedicated to the </a:t>
            </a:r>
            <a:r>
              <a:rPr lang="en-US" dirty="0" smtClean="0"/>
              <a:t>project….. they </a:t>
            </a:r>
            <a:r>
              <a:rPr lang="en-US" dirty="0"/>
              <a:t>had a good pass rate at the level of pathology review and an exceptional pass rate at molecular. This later aspect is </a:t>
            </a:r>
            <a:r>
              <a:rPr lang="en-US" dirty="0" smtClean="0"/>
              <a:t>unique ..… </a:t>
            </a:r>
            <a:r>
              <a:rPr lang="en-US" dirty="0"/>
              <a:t>Their samples passed at rates significantly higher than other samples of similar tumor types over a comparable period.</a:t>
            </a:r>
          </a:p>
          <a:p>
            <a:r>
              <a:rPr lang="en-US" dirty="0"/>
              <a:t>We would definitely work with this group again. Not only did this group provide timely and accurate estimations of their sample numbers, but the group was able to provide them rapidly. </a:t>
            </a:r>
            <a:r>
              <a:rPr lang="en-US" dirty="0" smtClean="0"/>
              <a:t>…. </a:t>
            </a:r>
            <a:r>
              <a:rPr lang="en-US" dirty="0"/>
              <a:t>The group had incredibly high quality samples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 rot="19679463">
            <a:off x="6468013" y="1343808"/>
            <a:ext cx="2204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Money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19879045">
            <a:off x="7683726" y="970584"/>
            <a:ext cx="45668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Research Fame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161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596" y="279918"/>
            <a:ext cx="10668000" cy="762000"/>
          </a:xfrm>
        </p:spPr>
        <p:txBody>
          <a:bodyPr>
            <a:noAutofit/>
          </a:bodyPr>
          <a:lstStyle/>
          <a:p>
            <a:r>
              <a:rPr lang="en-US" sz="5400" dirty="0" smtClean="0"/>
              <a:t>Be sure you understand the goal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999" y="2108200"/>
            <a:ext cx="10668000" cy="9398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My vision is a fully digital department</a:t>
            </a:r>
            <a:endParaRPr lang="en-US" sz="4000" dirty="0"/>
          </a:p>
        </p:txBody>
      </p:sp>
      <p:sp>
        <p:nvSpPr>
          <p:cNvPr id="4" name="Multiply 3"/>
          <p:cNvSpPr/>
          <p:nvPr/>
        </p:nvSpPr>
        <p:spPr>
          <a:xfrm>
            <a:off x="4953000" y="1295400"/>
            <a:ext cx="2438400" cy="2743200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62200" y="3886200"/>
            <a:ext cx="762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Knowing what you want is the first and </a:t>
            </a:r>
            <a:r>
              <a:rPr lang="en-US" sz="4800" dirty="0" smtClean="0"/>
              <a:t>most </a:t>
            </a:r>
            <a:r>
              <a:rPr lang="en-US" sz="4800" dirty="0"/>
              <a:t>important step in creating a better future.</a:t>
            </a:r>
          </a:p>
        </p:txBody>
      </p:sp>
    </p:spTree>
    <p:extLst>
      <p:ext uri="{BB962C8B-B14F-4D97-AF65-F5344CB8AC3E}">
        <p14:creationId xmlns:p14="http://schemas.microsoft.com/office/powerpoint/2010/main" val="185446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2722" y="2130778"/>
            <a:ext cx="1852461" cy="883912"/>
          </a:xfrm>
          <a:prstGeom prst="rect">
            <a:avLst/>
          </a:prstGeom>
          <a:noFill/>
        </p:spPr>
        <p:txBody>
          <a:bodyPr wrap="none" lIns="21923" tIns="10962" rIns="21923" bIns="10962" rtlCol="0">
            <a:spAutoFit/>
          </a:bodyPr>
          <a:lstStyle/>
          <a:p>
            <a:pPr algn="ctr"/>
            <a:r>
              <a:rPr lang="en-US" sz="2800" b="1" i="1" dirty="0"/>
              <a:t>We Can</a:t>
            </a:r>
          </a:p>
          <a:p>
            <a:pPr algn="ctr"/>
            <a:r>
              <a:rPr lang="en-US" sz="2800" b="1" i="1" dirty="0"/>
              <a:t>Diagnose It!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667" y="6206"/>
            <a:ext cx="6400708" cy="68094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87555" y="2130778"/>
            <a:ext cx="2991556" cy="1561021"/>
          </a:xfrm>
          <a:prstGeom prst="rect">
            <a:avLst/>
          </a:prstGeom>
          <a:noFill/>
        </p:spPr>
        <p:txBody>
          <a:bodyPr wrap="square" lIns="21923" tIns="10962" rIns="21923" bIns="10962" rtlCol="0">
            <a:spAutoFit/>
          </a:bodyPr>
          <a:lstStyle/>
          <a:p>
            <a:pPr algn="ctr"/>
            <a:r>
              <a:rPr lang="en-US" sz="2000" b="1" i="1" dirty="0"/>
              <a:t>The Art Gallery </a:t>
            </a:r>
          </a:p>
          <a:p>
            <a:pPr algn="ctr"/>
            <a:r>
              <a:rPr lang="en-US" sz="2000" b="1" i="1" dirty="0"/>
              <a:t>of Pathology </a:t>
            </a:r>
          </a:p>
          <a:p>
            <a:pPr algn="ctr"/>
            <a:r>
              <a:rPr lang="en-US" sz="2000" i="1" dirty="0"/>
              <a:t>By Rasmus Kiehl</a:t>
            </a:r>
          </a:p>
          <a:p>
            <a:pPr algn="ctr"/>
            <a:r>
              <a:rPr lang="en-US" sz="2000" i="1" dirty="0"/>
              <a:t>Editor: Sylvia L. Asa </a:t>
            </a:r>
          </a:p>
          <a:p>
            <a:pPr algn="ctr"/>
            <a:r>
              <a:rPr lang="en-US" sz="2000" i="1" dirty="0"/>
              <a:t>ARP Press 2020</a:t>
            </a:r>
          </a:p>
        </p:txBody>
      </p:sp>
    </p:spTree>
    <p:extLst>
      <p:ext uri="{BB962C8B-B14F-4D97-AF65-F5344CB8AC3E}">
        <p14:creationId xmlns:p14="http://schemas.microsoft.com/office/powerpoint/2010/main" val="214075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Multisite Primary Diagnosis by Subspecialty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49" y="1874537"/>
            <a:ext cx="11287125" cy="4351338"/>
          </a:xfrm>
        </p:spPr>
        <p:txBody>
          <a:bodyPr>
            <a:noAutofit/>
          </a:bodyPr>
          <a:lstStyle/>
          <a:p>
            <a:r>
              <a:rPr lang="en-CA" dirty="0"/>
              <a:t>Quality improvement with </a:t>
            </a:r>
            <a:r>
              <a:rPr lang="en-CA" dirty="0" err="1"/>
              <a:t>subspecialization</a:t>
            </a:r>
            <a:r>
              <a:rPr lang="en-CA" dirty="0"/>
              <a:t> validated in other fields</a:t>
            </a:r>
            <a:endParaRPr lang="en-CA" sz="2400" dirty="0"/>
          </a:p>
          <a:p>
            <a:pPr lvl="1"/>
            <a:r>
              <a:rPr lang="en-CA" dirty="0"/>
              <a:t>not only for complex, difficult and unusual cases</a:t>
            </a:r>
          </a:p>
          <a:p>
            <a:pPr lvl="1"/>
            <a:r>
              <a:rPr lang="en-CA" dirty="0"/>
              <a:t>more efficient for routine cases; unusual features detected earlier </a:t>
            </a:r>
          </a:p>
          <a:p>
            <a:r>
              <a:rPr lang="en-CA" dirty="0" err="1"/>
              <a:t>Subspecialization</a:t>
            </a:r>
            <a:r>
              <a:rPr lang="en-CA" dirty="0"/>
              <a:t> reduces error, increases quality and decreases cost</a:t>
            </a:r>
          </a:p>
          <a:p>
            <a:pPr lvl="1"/>
            <a:r>
              <a:rPr lang="en-CA" dirty="0"/>
              <a:t>avoids need for referral to a subspecialist academic in a tertiary care </a:t>
            </a:r>
            <a:r>
              <a:rPr lang="en-CA" dirty="0" smtClean="0"/>
              <a:t>center</a:t>
            </a:r>
          </a:p>
          <a:p>
            <a:pPr lvl="1"/>
            <a:r>
              <a:rPr lang="en-CA" dirty="0"/>
              <a:t>Reduces delays in clinical care, errors in treatment  ……..  $$$$</a:t>
            </a:r>
          </a:p>
          <a:p>
            <a:r>
              <a:rPr lang="en-CA" dirty="0"/>
              <a:t>Clinical integration → impact of diagnosis on the patient</a:t>
            </a:r>
          </a:p>
          <a:p>
            <a:pPr lvl="1"/>
            <a:r>
              <a:rPr lang="en-CA" dirty="0"/>
              <a:t>need to deal with demands of interacting with multiple care teams</a:t>
            </a:r>
          </a:p>
          <a:p>
            <a:r>
              <a:rPr lang="en-CA" dirty="0"/>
              <a:t>Requires volumes to ensure sustainability, cost effectiveness &amp; redundancy</a:t>
            </a:r>
          </a:p>
        </p:txBody>
      </p:sp>
    </p:spTree>
    <p:extLst>
      <p:ext uri="{BB962C8B-B14F-4D97-AF65-F5344CB8AC3E}">
        <p14:creationId xmlns:p14="http://schemas.microsoft.com/office/powerpoint/2010/main" val="259872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2C4781-5030-7A5B-9CA0-D7BC63A7B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218504"/>
            <a:ext cx="10515600" cy="1325563"/>
          </a:xfrm>
        </p:spPr>
        <p:txBody>
          <a:bodyPr>
            <a:normAutofit/>
          </a:bodyPr>
          <a:lstStyle/>
          <a:p>
            <a:r>
              <a:rPr lang="en-CA" sz="4400" dirty="0"/>
              <a:t>Subspecialty Pathology Before </a:t>
            </a:r>
            <a:r>
              <a:rPr lang="en-CA" sz="4400" dirty="0" smtClean="0"/>
              <a:t>DP ………..</a:t>
            </a:r>
            <a:endParaRPr lang="en-US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8E6CEA0-2A27-2951-E272-430D93B21D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941" y="812143"/>
            <a:ext cx="7546182" cy="55886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4A9B7DC-5FA3-31E2-D054-BD872AE5E770}"/>
              </a:ext>
            </a:extLst>
          </p:cNvPr>
          <p:cNvSpPr txBox="1"/>
          <p:nvPr/>
        </p:nvSpPr>
        <p:spPr>
          <a:xfrm>
            <a:off x="7000579" y="6120825"/>
            <a:ext cx="5191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cap="all" dirty="0" err="1"/>
              <a:t>Volynskaya</a:t>
            </a:r>
            <a:r>
              <a:rPr lang="en-US" sz="1600" i="1" cap="all" dirty="0"/>
              <a:t> </a:t>
            </a:r>
            <a:r>
              <a:rPr lang="en-US" sz="1600" i="1" dirty="0" smtClean="0"/>
              <a:t>et al. </a:t>
            </a:r>
            <a:r>
              <a:rPr lang="en-US" sz="1600" i="1" dirty="0"/>
              <a:t>Arch </a:t>
            </a:r>
            <a:r>
              <a:rPr lang="en-US" sz="1600" i="1" dirty="0" err="1"/>
              <a:t>Pathol</a:t>
            </a:r>
            <a:r>
              <a:rPr lang="en-US" sz="1600" i="1" dirty="0"/>
              <a:t> Lab Med 2018;142:369-382</a:t>
            </a:r>
            <a:endParaRPr lang="en-CA" sz="1600" i="1" dirty="0"/>
          </a:p>
          <a:p>
            <a:endParaRPr lang="en-CA" sz="1600" i="1" dirty="0"/>
          </a:p>
        </p:txBody>
      </p:sp>
    </p:spTree>
    <p:extLst>
      <p:ext uri="{BB962C8B-B14F-4D97-AF65-F5344CB8AC3E}">
        <p14:creationId xmlns:p14="http://schemas.microsoft.com/office/powerpoint/2010/main" val="274395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5E3BEE-B25C-A2AF-233B-CA8FC96BC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04800"/>
            <a:ext cx="10515600" cy="1325563"/>
          </a:xfrm>
        </p:spPr>
        <p:txBody>
          <a:bodyPr>
            <a:normAutofit/>
          </a:bodyPr>
          <a:lstStyle/>
          <a:p>
            <a:r>
              <a:rPr lang="en-US" sz="4400" dirty="0"/>
              <a:t>…… and After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BB19E80-37DC-5611-B0F2-64B08B370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90" y="751963"/>
            <a:ext cx="8183440" cy="55726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FCDF1C5-6F11-5429-5850-249BBD8AC9DB}"/>
              </a:ext>
            </a:extLst>
          </p:cNvPr>
          <p:cNvSpPr txBox="1"/>
          <p:nvPr/>
        </p:nvSpPr>
        <p:spPr>
          <a:xfrm>
            <a:off x="7000579" y="6019800"/>
            <a:ext cx="5191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cap="all" dirty="0" err="1"/>
              <a:t>Volynskaya</a:t>
            </a:r>
            <a:r>
              <a:rPr lang="en-US" sz="1600" i="1" cap="all" dirty="0"/>
              <a:t> </a:t>
            </a:r>
            <a:r>
              <a:rPr lang="en-US" sz="1600" i="1" dirty="0" smtClean="0"/>
              <a:t>et al. </a:t>
            </a:r>
            <a:r>
              <a:rPr lang="en-US" sz="1600" i="1" dirty="0"/>
              <a:t>Arch </a:t>
            </a:r>
            <a:r>
              <a:rPr lang="en-US" sz="1600" i="1" dirty="0" err="1"/>
              <a:t>Pathol</a:t>
            </a:r>
            <a:r>
              <a:rPr lang="en-US" sz="1600" i="1" dirty="0"/>
              <a:t> Lab Med 2018;142:369-382</a:t>
            </a:r>
            <a:endParaRPr lang="en-CA" sz="1600" i="1" dirty="0"/>
          </a:p>
          <a:p>
            <a:endParaRPr lang="en-CA" sz="1600" i="1" dirty="0"/>
          </a:p>
        </p:txBody>
      </p:sp>
    </p:spTree>
    <p:extLst>
      <p:ext uri="{BB962C8B-B14F-4D97-AF65-F5344CB8AC3E}">
        <p14:creationId xmlns:p14="http://schemas.microsoft.com/office/powerpoint/2010/main" val="5858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Quality Measures in Pathology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Within the subspecialist groups, review of cases before </a:t>
            </a:r>
            <a:r>
              <a:rPr lang="en-CA" dirty="0" err="1"/>
              <a:t>signout</a:t>
            </a:r>
            <a:r>
              <a:rPr lang="en-CA" dirty="0"/>
              <a:t> prevents potential serious errors without delaying reporting time</a:t>
            </a:r>
          </a:p>
          <a:p>
            <a:pPr lvl="1"/>
            <a:r>
              <a:rPr lang="en-CA" dirty="0"/>
              <a:t>WSI facilitates immediate intradepartmental (even remote) consultation</a:t>
            </a:r>
          </a:p>
          <a:p>
            <a:pPr lvl="1"/>
            <a:endParaRPr lang="en-CA" dirty="0"/>
          </a:p>
          <a:p>
            <a:r>
              <a:rPr lang="en-CA" dirty="0"/>
              <a:t>Outcome measures require validation outside the laboratories</a:t>
            </a:r>
          </a:p>
          <a:p>
            <a:endParaRPr lang="en-CA" dirty="0"/>
          </a:p>
          <a:p>
            <a:r>
              <a:rPr lang="en-CA" dirty="0"/>
              <a:t>Indirect measures of pathology quality: </a:t>
            </a:r>
          </a:p>
          <a:p>
            <a:pPr lvl="1"/>
            <a:r>
              <a:rPr lang="en-CA" dirty="0"/>
              <a:t>academic productivity, national and international education, research and development </a:t>
            </a:r>
          </a:p>
          <a:p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1112108" y="3429000"/>
            <a:ext cx="10774296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sz="3200" b="1" dirty="0"/>
              <a:t>Outcome measures require validation outside the laboratories</a:t>
            </a:r>
          </a:p>
          <a:p>
            <a:endParaRPr lang="en-CA" sz="3200" b="1" dirty="0"/>
          </a:p>
        </p:txBody>
      </p:sp>
      <p:sp>
        <p:nvSpPr>
          <p:cNvPr id="5" name="TextBox 4"/>
          <p:cNvSpPr txBox="1"/>
          <p:nvPr/>
        </p:nvSpPr>
        <p:spPr>
          <a:xfrm rot="20579003">
            <a:off x="1206454" y="1957627"/>
            <a:ext cx="10042456" cy="2800767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/>
              <a:t>The main ROI from DP is </a:t>
            </a:r>
            <a:r>
              <a:rPr lang="en-US" sz="4400" dirty="0" smtClean="0"/>
              <a:t>not </a:t>
            </a:r>
            <a:r>
              <a:rPr lang="en-US" sz="4400" dirty="0"/>
              <a:t>in lab savings          but rather in the savings that will accrue outside the lab, in the clinics and on the wards of the Hospitals</a:t>
            </a:r>
            <a:endParaRPr lang="en-CA" sz="4400" dirty="0"/>
          </a:p>
        </p:txBody>
      </p:sp>
    </p:spTree>
    <p:extLst>
      <p:ext uri="{BB962C8B-B14F-4D97-AF65-F5344CB8AC3E}">
        <p14:creationId xmlns:p14="http://schemas.microsoft.com/office/powerpoint/2010/main" val="325705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E256AE-A489-F312-5741-005A16C0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smtClean="0"/>
              <a:t>Digital Pathology Supports </a:t>
            </a:r>
            <a:br>
              <a:rPr lang="en-US" altLang="en-US" dirty="0" smtClean="0"/>
            </a:br>
            <a:r>
              <a:rPr lang="en-US" altLang="en-US" dirty="0" err="1" smtClean="0"/>
              <a:t>Subspecialization</a:t>
            </a:r>
            <a:r>
              <a:rPr lang="en-US" altLang="en-US" dirty="0" smtClean="0"/>
              <a:t> </a:t>
            </a:r>
            <a:r>
              <a:rPr lang="en-US" altLang="en-US" dirty="0"/>
              <a:t>of Pathologists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0AFC060-068B-B91A-415C-6B750EF2281D}"/>
              </a:ext>
            </a:extLst>
          </p:cNvPr>
          <p:cNvSpPr txBox="1">
            <a:spLocks/>
          </p:cNvSpPr>
          <p:nvPr/>
        </p:nvSpPr>
        <p:spPr>
          <a:xfrm>
            <a:off x="2746604" y="1667506"/>
            <a:ext cx="73957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defRPr/>
            </a:pPr>
            <a:endParaRPr lang="en-US" dirty="0"/>
          </a:p>
          <a:p>
            <a:pPr algn="ctr">
              <a:buFontTx/>
              <a:buNone/>
              <a:defRPr/>
            </a:pPr>
            <a:endParaRPr lang="en-US" dirty="0"/>
          </a:p>
          <a:p>
            <a:pPr>
              <a:defRPr/>
            </a:pPr>
            <a:r>
              <a:rPr lang="en-US" sz="5400" dirty="0"/>
              <a:t> </a:t>
            </a:r>
            <a:r>
              <a:rPr lang="en-US" sz="5200" dirty="0"/>
              <a:t>Get the right slides      </a:t>
            </a:r>
            <a:r>
              <a:rPr lang="en-US" sz="5200" dirty="0" smtClean="0"/>
              <a:t>   to </a:t>
            </a:r>
            <a:r>
              <a:rPr lang="en-US" sz="5200" dirty="0"/>
              <a:t>the right </a:t>
            </a:r>
            <a:r>
              <a:rPr lang="en-US" sz="5200" dirty="0" smtClean="0"/>
              <a:t>pathologist(s) </a:t>
            </a:r>
            <a:r>
              <a:rPr lang="en-US" sz="5200" dirty="0"/>
              <a:t>at the right time</a:t>
            </a:r>
          </a:p>
          <a:p>
            <a:pPr algn="ctr">
              <a:buFontTx/>
              <a:buNone/>
              <a:defRPr/>
            </a:pPr>
            <a:endParaRPr lang="en-US" dirty="0"/>
          </a:p>
          <a:p>
            <a:pPr algn="ctr">
              <a:buFontTx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08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10668000" cy="762000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Innovation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38800" y="2286000"/>
            <a:ext cx="5562600" cy="3251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an </a:t>
            </a:r>
            <a:r>
              <a:rPr lang="en-US" sz="2800" dirty="0"/>
              <a:t>engineer named Dirk </a:t>
            </a:r>
            <a:r>
              <a:rPr lang="en-US" sz="2800" dirty="0" err="1"/>
              <a:t>Soenksen</a:t>
            </a:r>
            <a:r>
              <a:rPr lang="en-US" sz="2800" dirty="0"/>
              <a:t> started a small company he named </a:t>
            </a:r>
            <a:r>
              <a:rPr lang="en-US" sz="2800" dirty="0" err="1"/>
              <a:t>Aperio</a:t>
            </a:r>
            <a:r>
              <a:rPr lang="en-US" sz="2800" dirty="0"/>
              <a:t> (Latin for reveal) that </a:t>
            </a:r>
            <a:r>
              <a:rPr lang="en-US" sz="2800" dirty="0" smtClean="0"/>
              <a:t>made scanners to convert glass slides into Whole Slide Images (WSI)</a:t>
            </a:r>
            <a:endParaRPr lang="en-US" sz="2800" dirty="0"/>
          </a:p>
        </p:txBody>
      </p:sp>
      <p:pic>
        <p:nvPicPr>
          <p:cNvPr id="1026" name="Picture 2" descr="https://www.captodayonline.com/Archives/0112/0112a_cov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3810000" cy="457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76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812AC9A-F7C7-BE70-946E-C0A682161EE2}"/>
              </a:ext>
            </a:extLst>
          </p:cNvPr>
          <p:cNvGrpSpPr/>
          <p:nvPr/>
        </p:nvGrpSpPr>
        <p:grpSpPr>
          <a:xfrm>
            <a:off x="3657600" y="-11519"/>
            <a:ext cx="8514944" cy="6858000"/>
            <a:chOff x="3677056" y="7937"/>
            <a:chExt cx="8514944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A0D32292-8B2B-9E29-6230-C51BDDC45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6378" y="7937"/>
              <a:ext cx="5365622" cy="6858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64521F89-EE79-803A-16C8-305FFFFED1BE}"/>
                </a:ext>
              </a:extLst>
            </p:cNvPr>
            <p:cNvSpPr txBox="1"/>
            <p:nvPr/>
          </p:nvSpPr>
          <p:spPr>
            <a:xfrm>
              <a:off x="3677056" y="3067456"/>
              <a:ext cx="2868475" cy="1537100"/>
            </a:xfrm>
            <a:prstGeom prst="rect">
              <a:avLst/>
            </a:prstGeom>
            <a:noFill/>
          </p:spPr>
          <p:txBody>
            <a:bodyPr wrap="square" lIns="59192" tIns="29597" rIns="59192" bIns="29597" rtlCol="0">
              <a:spAutoFit/>
            </a:bodyPr>
            <a:lstStyle/>
            <a:p>
              <a:pPr algn="ctr"/>
              <a:r>
                <a:rPr lang="en-US" sz="1600" b="1" i="1" dirty="0"/>
                <a:t>The Mighty Scream </a:t>
              </a:r>
            </a:p>
            <a:p>
              <a:pPr algn="ctr"/>
              <a:endParaRPr lang="en-US" sz="1600" b="1" i="1" dirty="0"/>
            </a:p>
            <a:p>
              <a:pPr algn="ctr"/>
              <a:r>
                <a:rPr lang="en-US" sz="1600" b="1" i="1" dirty="0"/>
                <a:t>The Art Gallery of Pathology </a:t>
              </a:r>
            </a:p>
            <a:p>
              <a:pPr algn="ctr"/>
              <a:r>
                <a:rPr lang="en-US" sz="1600" i="1" dirty="0"/>
                <a:t>By Rasmus Kiehl</a:t>
              </a:r>
            </a:p>
            <a:p>
              <a:pPr algn="ctr"/>
              <a:r>
                <a:rPr lang="en-US" sz="1600" i="1" dirty="0"/>
                <a:t>Editor: Sylvia L. Asa </a:t>
              </a:r>
            </a:p>
            <a:p>
              <a:pPr algn="ctr"/>
              <a:r>
                <a:rPr lang="en-US" sz="1600" i="1" dirty="0"/>
                <a:t>ARP Press 2020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81000" y="1295400"/>
            <a:ext cx="21655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Information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664245" y="2755612"/>
            <a:ext cx="2252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Knowledge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1295400" y="4231157"/>
            <a:ext cx="19495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Wisdom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02408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2B2810-E465-C002-9060-F532E90F4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49" y="-182563"/>
            <a:ext cx="11553826" cy="1325563"/>
          </a:xfrm>
        </p:spPr>
        <p:txBody>
          <a:bodyPr>
            <a:normAutofit/>
          </a:bodyPr>
          <a:lstStyle/>
          <a:p>
            <a:r>
              <a:rPr lang="en-US" sz="3600" dirty="0"/>
              <a:t>The Best Way to Predict the Future is to Invent it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-31531" y="990600"/>
            <a:ext cx="12218276" cy="5119034"/>
            <a:chOff x="-31531" y="990600"/>
            <a:chExt cx="12218276" cy="511903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48C39006-04A6-2A04-EB6E-EB73AE55F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531" y="990600"/>
              <a:ext cx="8560676" cy="511903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A9EEA5F5-0B52-A085-38EE-A0078F18FA7A}"/>
                </a:ext>
              </a:extLst>
            </p:cNvPr>
            <p:cNvSpPr txBox="1"/>
            <p:nvPr/>
          </p:nvSpPr>
          <p:spPr>
            <a:xfrm>
              <a:off x="8529145" y="1295400"/>
              <a:ext cx="3657600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 smtClean="0"/>
                <a:t>It </a:t>
              </a:r>
              <a:r>
                <a:rPr lang="en-CA" sz="2400" dirty="0"/>
                <a:t>would be hard to imagine a situation where a patient does not know their oncologist or surgeon.  However, despite the fact that pathologists play a critical role in the diagnosis, prognosis and prediction of every patient’s disease</a:t>
              </a:r>
              <a:r>
                <a:rPr lang="en-CA" sz="2400" dirty="0" smtClean="0"/>
                <a:t>,  </a:t>
              </a:r>
              <a:r>
                <a:rPr lang="en-CA" sz="2400" dirty="0"/>
                <a:t>few patients know their pathologist</a:t>
              </a:r>
              <a:r>
                <a:rPr lang="en-CA" sz="2400" dirty="0" smtClean="0"/>
                <a:t>.</a:t>
              </a:r>
              <a:endParaRPr lang="en-CA" sz="2400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F0D82EB-D17F-89AA-FA8D-C600DC582CA2}"/>
              </a:ext>
            </a:extLst>
          </p:cNvPr>
          <p:cNvSpPr txBox="1"/>
          <p:nvPr/>
        </p:nvSpPr>
        <p:spPr>
          <a:xfrm>
            <a:off x="11085342" y="773668"/>
            <a:ext cx="982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Alan Kay</a:t>
            </a:r>
          </a:p>
        </p:txBody>
      </p:sp>
    </p:spTree>
    <p:extLst>
      <p:ext uri="{BB962C8B-B14F-4D97-AF65-F5344CB8AC3E}">
        <p14:creationId xmlns:p14="http://schemas.microsoft.com/office/powerpoint/2010/main" val="154075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DB8CDC7-6268-497A-B017-E982F46412C3}"/>
              </a:ext>
            </a:extLst>
          </p:cNvPr>
          <p:cNvSpPr txBox="1"/>
          <p:nvPr/>
        </p:nvSpPr>
        <p:spPr>
          <a:xfrm>
            <a:off x="457200" y="587514"/>
            <a:ext cx="93699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cs typeface="Times New Roman" panose="02020603050405020304" pitchFamily="18" charset="0"/>
              </a:rPr>
              <a:t>When Digital Pathology IS Pathology</a:t>
            </a:r>
            <a:endParaRPr lang="en-US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66D88DE-A620-4E5E-B883-F5FE97D41DA1}"/>
              </a:ext>
            </a:extLst>
          </p:cNvPr>
          <p:cNvSpPr txBox="1"/>
          <p:nvPr/>
        </p:nvSpPr>
        <p:spPr>
          <a:xfrm>
            <a:off x="345498" y="1470891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CA" sz="2400" dirty="0">
                <a:cs typeface="Times New Roman" panose="02020603050405020304" pitchFamily="18" charset="0"/>
              </a:rPr>
              <a:t>WSI is implemented to replace all light microscopy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296563C-2476-4E13-8453-C807C0128788}"/>
              </a:ext>
            </a:extLst>
          </p:cNvPr>
          <p:cNvSpPr txBox="1"/>
          <p:nvPr/>
        </p:nvSpPr>
        <p:spPr>
          <a:xfrm>
            <a:off x="334120" y="2210984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CA" sz="2400" dirty="0">
                <a:cs typeface="Times New Roman" panose="02020603050405020304" pitchFamily="18" charset="0"/>
              </a:rPr>
              <a:t>AI algorithms are presented alongside biomarkers and NGS at pathology meetings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65C92C0-D452-4ACB-B995-F4E2DB09FFBA}"/>
              </a:ext>
            </a:extLst>
          </p:cNvPr>
          <p:cNvSpPr txBox="1"/>
          <p:nvPr/>
        </p:nvSpPr>
        <p:spPr>
          <a:xfrm>
            <a:off x="345499" y="3394504"/>
            <a:ext cx="8793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CA" sz="2400" dirty="0">
                <a:cs typeface="Times New Roman" panose="02020603050405020304" pitchFamily="18" charset="0"/>
              </a:rPr>
              <a:t>Like all other technologies, AI algorithms will have limitations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71E80D9-E80D-409A-A1FB-7A955D155F6B}"/>
              </a:ext>
            </a:extLst>
          </p:cNvPr>
          <p:cNvSpPr txBox="1"/>
          <p:nvPr/>
        </p:nvSpPr>
        <p:spPr>
          <a:xfrm>
            <a:off x="334119" y="4280543"/>
            <a:ext cx="84003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CA" sz="2400" dirty="0">
                <a:cs typeface="Times New Roman" panose="02020603050405020304" pitchFamily="18" charset="0"/>
              </a:rPr>
              <a:t>Pathology will continue to search for and implement               new and better ways to make the right diagnosis,                 reach the correct prognosis, and predict the right      therapeutic approaches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400" dirty="0"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8E44291-45B1-4CBE-9179-634130651437}"/>
              </a:ext>
            </a:extLst>
          </p:cNvPr>
          <p:cNvSpPr txBox="1"/>
          <p:nvPr/>
        </p:nvSpPr>
        <p:spPr>
          <a:xfrm>
            <a:off x="276925" y="5867400"/>
            <a:ext cx="1183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cs typeface="Times New Roman" panose="02020603050405020304" pitchFamily="18" charset="0"/>
              </a:rPr>
              <a:t>………………………………………………..………..Because…………………………………………..………………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B49383B-6642-4D77-34E8-9AFD358FAE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230" y="39284"/>
            <a:ext cx="3089189" cy="4572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CCDC93A-F1FF-C557-B0D4-F8517112174C}"/>
              </a:ext>
            </a:extLst>
          </p:cNvPr>
          <p:cNvSpPr txBox="1"/>
          <p:nvPr/>
        </p:nvSpPr>
        <p:spPr>
          <a:xfrm>
            <a:off x="9134475" y="4556056"/>
            <a:ext cx="2868475" cy="1537100"/>
          </a:xfrm>
          <a:prstGeom prst="rect">
            <a:avLst/>
          </a:prstGeom>
          <a:noFill/>
        </p:spPr>
        <p:txBody>
          <a:bodyPr wrap="square" lIns="59192" tIns="29597" rIns="59192" bIns="29597" rtlCol="0">
            <a:spAutoFit/>
          </a:bodyPr>
          <a:lstStyle/>
          <a:p>
            <a:pPr algn="ctr"/>
            <a:r>
              <a:rPr lang="en-US" sz="1600" b="1" i="1" dirty="0"/>
              <a:t>The </a:t>
            </a:r>
            <a:r>
              <a:rPr lang="en-US" sz="1600" b="1" i="1" dirty="0" err="1"/>
              <a:t>Immuna</a:t>
            </a:r>
            <a:r>
              <a:rPr lang="en-US" sz="1600" b="1" i="1" dirty="0"/>
              <a:t> Lisa </a:t>
            </a:r>
          </a:p>
          <a:p>
            <a:pPr algn="ctr"/>
            <a:endParaRPr lang="en-US" sz="1600" b="1" i="1" dirty="0"/>
          </a:p>
          <a:p>
            <a:pPr algn="ctr"/>
            <a:r>
              <a:rPr lang="en-US" sz="1600" b="1" i="1" dirty="0"/>
              <a:t>The Art Gallery of Pathology </a:t>
            </a:r>
          </a:p>
          <a:p>
            <a:pPr algn="ctr"/>
            <a:r>
              <a:rPr lang="en-US" sz="1600" i="1" dirty="0"/>
              <a:t>By Rasmus Kiehl</a:t>
            </a:r>
          </a:p>
          <a:p>
            <a:pPr algn="ctr"/>
            <a:r>
              <a:rPr lang="en-US" sz="1600" i="1" dirty="0"/>
              <a:t>Editor: Sylvia L. Asa </a:t>
            </a:r>
          </a:p>
          <a:p>
            <a:pPr algn="ctr"/>
            <a:r>
              <a:rPr lang="en-US" sz="1600" i="1" dirty="0"/>
              <a:t>ARP Press 2020</a:t>
            </a:r>
          </a:p>
        </p:txBody>
      </p:sp>
    </p:spTree>
    <p:extLst>
      <p:ext uri="{BB962C8B-B14F-4D97-AF65-F5344CB8AC3E}">
        <p14:creationId xmlns:p14="http://schemas.microsoft.com/office/powerpoint/2010/main" val="361914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1A93ADB-E28E-9DF2-776B-307EA7E23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675" y="982662"/>
            <a:ext cx="519112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As is our pathology,</a:t>
            </a:r>
          </a:p>
          <a:p>
            <a:pPr marL="0" indent="0">
              <a:buNone/>
            </a:pPr>
            <a:r>
              <a:rPr lang="en-US" sz="4000" dirty="0"/>
              <a:t>so is our practice;</a:t>
            </a:r>
          </a:p>
          <a:p>
            <a:pPr marL="0" indent="0">
              <a:buNone/>
            </a:pPr>
            <a:r>
              <a:rPr lang="en-US" sz="4000" dirty="0"/>
              <a:t>what the pathologist thinks today,</a:t>
            </a:r>
          </a:p>
          <a:p>
            <a:pPr marL="0" indent="0">
              <a:buNone/>
            </a:pPr>
            <a:r>
              <a:rPr lang="en-US" sz="4000" dirty="0"/>
              <a:t>the physician does tomorrow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/>
          </a:p>
          <a:p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562D61B-A613-4C89-A19D-52B2459DD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157" y="0"/>
            <a:ext cx="4824536" cy="5877893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xmlns="" id="{53902C50-9267-34F9-7C01-576C1B53A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0" y="5791200"/>
            <a:ext cx="3962400" cy="736185"/>
          </a:xfrm>
        </p:spPr>
        <p:txBody>
          <a:bodyPr>
            <a:noAutofit/>
          </a:bodyPr>
          <a:lstStyle/>
          <a:p>
            <a:r>
              <a:rPr lang="en-US" sz="4000" dirty="0"/>
              <a:t>Sir William Osler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4D535950-66CD-A8C2-7B94-885C70397AF1}"/>
              </a:ext>
            </a:extLst>
          </p:cNvPr>
          <p:cNvSpPr txBox="1">
            <a:spLocks/>
          </p:cNvSpPr>
          <p:nvPr/>
        </p:nvSpPr>
        <p:spPr>
          <a:xfrm>
            <a:off x="71524" y="5562600"/>
            <a:ext cx="7067550" cy="86359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Osler W.  An Address on the Treatment of Disease, June 3, 1909. </a:t>
            </a:r>
          </a:p>
          <a:p>
            <a:pPr marL="0" indent="0">
              <a:buNone/>
            </a:pPr>
            <a:r>
              <a:rPr lang="en-US" sz="2000" dirty="0"/>
              <a:t>British Medical Journal July 24, 1909, pp 185-9.</a:t>
            </a:r>
          </a:p>
          <a:p>
            <a:endParaRPr lang="en-US" sz="100" dirty="0"/>
          </a:p>
        </p:txBody>
      </p:sp>
    </p:spTree>
    <p:extLst>
      <p:ext uri="{BB962C8B-B14F-4D97-AF65-F5344CB8AC3E}">
        <p14:creationId xmlns:p14="http://schemas.microsoft.com/office/powerpoint/2010/main" val="396251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444" y="-304800"/>
            <a:ext cx="5531556" cy="73806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18525" y="2705806"/>
            <a:ext cx="3302000" cy="1253244"/>
          </a:xfrm>
          <a:prstGeom prst="rect">
            <a:avLst/>
          </a:prstGeom>
          <a:noFill/>
        </p:spPr>
        <p:txBody>
          <a:bodyPr wrap="square" lIns="21923" tIns="10962" rIns="21923" bIns="10962" rtlCol="0">
            <a:spAutoFit/>
          </a:bodyPr>
          <a:lstStyle/>
          <a:p>
            <a:pPr algn="ctr"/>
            <a:r>
              <a:rPr lang="en-US" sz="2000" b="1" i="1" dirty="0"/>
              <a:t>The Art Gallery of Pathology </a:t>
            </a:r>
          </a:p>
          <a:p>
            <a:pPr algn="ctr"/>
            <a:r>
              <a:rPr lang="en-US" sz="2000" i="1" dirty="0"/>
              <a:t>By Rasmus Kiehl</a:t>
            </a:r>
          </a:p>
          <a:p>
            <a:pPr algn="ctr"/>
            <a:r>
              <a:rPr lang="en-US" sz="2000" i="1" dirty="0"/>
              <a:t>Editor: Sylvia L. Asa </a:t>
            </a:r>
          </a:p>
          <a:p>
            <a:pPr algn="ctr"/>
            <a:r>
              <a:rPr lang="en-US" sz="2000" i="1" dirty="0"/>
              <a:t>ARP Press 2020</a:t>
            </a:r>
          </a:p>
        </p:txBody>
      </p:sp>
    </p:spTree>
    <p:extLst>
      <p:ext uri="{BB962C8B-B14F-4D97-AF65-F5344CB8AC3E}">
        <p14:creationId xmlns:p14="http://schemas.microsoft.com/office/powerpoint/2010/main" val="347723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3387725" y="1816101"/>
            <a:ext cx="54292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3848A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3848A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3848A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3848A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3848A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848A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848A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848A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848A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387725" y="2014538"/>
            <a:ext cx="12001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3848A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3848A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3848A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3848A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3848A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848A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848A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848A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848A3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80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endParaRPr lang="en-US" altLang="en-US"/>
          </a:p>
        </p:txBody>
      </p:sp>
      <p:pic>
        <p:nvPicPr>
          <p:cNvPr id="16388" name="Picture 4" descr="And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34" y="2034233"/>
            <a:ext cx="4664651" cy="349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4861570" cy="931862"/>
          </a:xfrm>
        </p:spPr>
        <p:txBody>
          <a:bodyPr anchor="ctr">
            <a:noAutofit/>
          </a:bodyPr>
          <a:lstStyle/>
          <a:p>
            <a:r>
              <a:rPr lang="en-US" altLang="en-US" sz="4400" b="1" dirty="0"/>
              <a:t>2006: WSI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66"/>
          <a:stretch/>
        </p:blipFill>
        <p:spPr>
          <a:xfrm>
            <a:off x="5756920" y="160027"/>
            <a:ext cx="6435080" cy="48263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0AE7BB2-6041-A4FA-7EC4-5C12FF9C22F6}"/>
              </a:ext>
            </a:extLst>
          </p:cNvPr>
          <p:cNvSpPr txBox="1"/>
          <p:nvPr/>
        </p:nvSpPr>
        <p:spPr>
          <a:xfrm>
            <a:off x="3391038" y="5867399"/>
            <a:ext cx="68770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3200" dirty="0"/>
              <a:t>TAT becomes 2.25 minutes (average)</a:t>
            </a:r>
          </a:p>
        </p:txBody>
      </p:sp>
    </p:spTree>
    <p:extLst>
      <p:ext uri="{BB962C8B-B14F-4D97-AF65-F5344CB8AC3E}">
        <p14:creationId xmlns:p14="http://schemas.microsoft.com/office/powerpoint/2010/main" val="82315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DA1013-B0D3-416B-4815-A211FA12A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6" y="203200"/>
            <a:ext cx="11839574" cy="1325563"/>
          </a:xfrm>
        </p:spPr>
        <p:txBody>
          <a:bodyPr/>
          <a:lstStyle/>
          <a:p>
            <a:r>
              <a:rPr lang="en-US" altLang="en-US" b="1" dirty="0"/>
              <a:t>Digital Pathology Addresses Academic Challenges…..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DF0F7B7B-0BD4-926C-A6F8-940512B7E774}"/>
              </a:ext>
            </a:extLst>
          </p:cNvPr>
          <p:cNvSpPr txBox="1">
            <a:spLocks/>
          </p:cNvSpPr>
          <p:nvPr/>
        </p:nvSpPr>
        <p:spPr>
          <a:xfrm>
            <a:off x="1701311" y="1585302"/>
            <a:ext cx="893884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/>
              <a:t>2007</a:t>
            </a:r>
          </a:p>
          <a:p>
            <a:pPr>
              <a:defRPr/>
            </a:pPr>
            <a:r>
              <a:rPr lang="en-US"/>
              <a:t>How do we get the two liver and two renal pathologists   to read transplant biopsies and attend academic meetings?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/>
              <a:t>Telepathology solution</a:t>
            </a:r>
          </a:p>
          <a:p>
            <a:pPr lvl="1">
              <a:defRPr/>
            </a:pPr>
            <a:r>
              <a:rPr lang="en-US"/>
              <a:t>all rush biopsies read on laptops at the meeting</a:t>
            </a:r>
          </a:p>
          <a:p>
            <a:pPr lvl="1">
              <a:defRPr/>
            </a:pPr>
            <a:r>
              <a:rPr lang="en-US"/>
              <a:t>pathologists all attend a meeting while supporting service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41F54B0-2279-F608-22B3-B3B726F32DF7}"/>
              </a:ext>
            </a:extLst>
          </p:cNvPr>
          <p:cNvSpPr txBox="1"/>
          <p:nvPr/>
        </p:nvSpPr>
        <p:spPr>
          <a:xfrm>
            <a:off x="2449172" y="4637586"/>
            <a:ext cx="6691383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2000" algn="ctr">
              <a:defRPr/>
            </a:pPr>
            <a:r>
              <a:rPr lang="en-US" sz="3600" dirty="0"/>
              <a:t>Pathologist satisfaction</a:t>
            </a:r>
          </a:p>
          <a:p>
            <a:pPr marL="72000" lvl="1" algn="ctr">
              <a:defRPr/>
            </a:pPr>
            <a:r>
              <a:rPr lang="en-US" sz="3200" dirty="0"/>
              <a:t>Assurance of job security</a:t>
            </a:r>
          </a:p>
          <a:p>
            <a:pPr marL="72000" lvl="1" algn="ctr">
              <a:defRPr/>
            </a:pPr>
            <a:r>
              <a:rPr lang="en-US" sz="3200" dirty="0"/>
              <a:t>“This could make pathology fun again”</a:t>
            </a:r>
          </a:p>
          <a:p>
            <a:pPr marL="72000"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4404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7571" y="1789922"/>
            <a:ext cx="10668000" cy="4114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Access to subspecialists for after-hours call</a:t>
            </a:r>
          </a:p>
          <a:p>
            <a:endParaRPr lang="en-US" sz="2800" dirty="0" smtClean="0"/>
          </a:p>
          <a:p>
            <a:r>
              <a:rPr lang="en-US" sz="2800" dirty="0" smtClean="0"/>
              <a:t>Subspecialist coverage of clinical services during major academic meetings</a:t>
            </a:r>
          </a:p>
          <a:p>
            <a:endParaRPr lang="en-US" sz="2800" dirty="0"/>
          </a:p>
          <a:p>
            <a:r>
              <a:rPr lang="en-US" sz="2800" dirty="0" smtClean="0"/>
              <a:t>Annotation of a world-class Biobank</a:t>
            </a:r>
          </a:p>
          <a:p>
            <a:endParaRPr lang="en-US" sz="2800" dirty="0"/>
          </a:p>
          <a:p>
            <a:r>
              <a:rPr lang="en-US" sz="2800" dirty="0" smtClean="0"/>
              <a:t>International consults</a:t>
            </a:r>
            <a:endParaRPr lang="en-US" sz="2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59971" y="2189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 smtClean="0"/>
              <a:t>WSI Enables Expanded Subspecialty Pathology</a:t>
            </a:r>
            <a:endParaRPr lang="en-CA" dirty="0"/>
          </a:p>
        </p:txBody>
      </p:sp>
      <p:pic>
        <p:nvPicPr>
          <p:cNvPr id="6" name="Picture 2" descr="C:\Users\t14ptho\AppData\Local\Microsoft\Windows\Temporary Internet Files\Content.IE5\4CLLNWGM\Plane[1]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514" y="3473951"/>
            <a:ext cx="41148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40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1487</TotalTime>
  <Words>1972</Words>
  <Application>Microsoft Office PowerPoint</Application>
  <PresentationFormat>Custom</PresentationFormat>
  <Paragraphs>363</Paragraphs>
  <Slides>64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Office Theme</vt:lpstr>
      <vt:lpstr>The Value of Digital Pathology:  Applications for Subspecialization, Biobanking and Patient-centered Pathology</vt:lpstr>
      <vt:lpstr>The Beginning of Clinical Digital Pathology</vt:lpstr>
      <vt:lpstr>University  Health  Network  a merger of 3 hospitals </vt:lpstr>
      <vt:lpstr>The Challenge of a Multi-Site Institution: Intra-operative Consultation</vt:lpstr>
      <vt:lpstr>2004: The Robotic Microscope</vt:lpstr>
      <vt:lpstr>Innovation</vt:lpstr>
      <vt:lpstr>2006: WSI</vt:lpstr>
      <vt:lpstr>Digital Pathology Addresses Academic Challenges…..</vt:lpstr>
      <vt:lpstr>PowerPoint Presentation</vt:lpstr>
      <vt:lpstr>PowerPoint Presentation</vt:lpstr>
      <vt:lpstr>A Provincial  Resource</vt:lpstr>
      <vt:lpstr>PowerPoint Presentation</vt:lpstr>
      <vt:lpstr>The Key to Success: LIS Integration </vt:lpstr>
      <vt:lpstr>And the added bonus:</vt:lpstr>
      <vt:lpstr>Digital Pathology Addresses Workflow Challenges</vt:lpstr>
      <vt:lpstr>PowerPoint Presentation</vt:lpstr>
      <vt:lpstr>2019: Cleveland</vt:lpstr>
      <vt:lpstr>Institute of Pathology</vt:lpstr>
      <vt:lpstr>UH Pathology</vt:lpstr>
      <vt:lpstr>A Familiar Sight</vt:lpstr>
      <vt:lpstr>Digital Pathology at UH</vt:lpstr>
      <vt:lpstr>PACS – The Driver for this Project</vt:lpstr>
      <vt:lpstr>PowerPoint Presentation</vt:lpstr>
      <vt:lpstr>PowerPoint Presentation</vt:lpstr>
      <vt:lpstr>Epic-Sectra Integration</vt:lpstr>
      <vt:lpstr>Epic-Sectra Integration</vt:lpstr>
      <vt:lpstr>Sectra Integrates Pathology and Radiology</vt:lpstr>
      <vt:lpstr>Auto-Synchronized Multi-slide Views</vt:lpstr>
      <vt:lpstr>Image Analysis – Ki67</vt:lpstr>
      <vt:lpstr>How do I Know What to Buy?</vt:lpstr>
      <vt:lpstr>WSI for Intraoperative Consultations and ROSE</vt:lpstr>
      <vt:lpstr>Technologic Advances In Scanners</vt:lpstr>
      <vt:lpstr>More Technologic Advances</vt:lpstr>
      <vt:lpstr>Viewers and PACS for Digital Pathology:  Scanner Based or Scanner Agnostic?</vt:lpstr>
      <vt:lpstr>PACS Issues to Consider</vt:lpstr>
      <vt:lpstr>What About AI?</vt:lpstr>
      <vt:lpstr>The Benefits of AI</vt:lpstr>
      <vt:lpstr>PowerPoint Presentation</vt:lpstr>
      <vt:lpstr>PowerPoint Presentation</vt:lpstr>
      <vt:lpstr>PowerPoint Presentation</vt:lpstr>
      <vt:lpstr>PowerPoint Presentation</vt:lpstr>
      <vt:lpstr>We Need Real “Smart” Scanners</vt:lpstr>
      <vt:lpstr>Be Sure to Include Everyone</vt:lpstr>
      <vt:lpstr>Pathologists: Build it and they will come</vt:lpstr>
      <vt:lpstr>PowerPoint Presentation</vt:lpstr>
      <vt:lpstr>PowerPoint Presentation</vt:lpstr>
      <vt:lpstr>How Do I Find the $$</vt:lpstr>
      <vt:lpstr>Find the ROI</vt:lpstr>
      <vt:lpstr>WSI Fixes………</vt:lpstr>
      <vt:lpstr>ROI Even for A Single Site Institution</vt:lpstr>
      <vt:lpstr>Consults and Patient Requests for Second Opinion</vt:lpstr>
      <vt:lpstr>The Value of a Good Biobank</vt:lpstr>
      <vt:lpstr>Be sure you understand the goal</vt:lpstr>
      <vt:lpstr>PowerPoint Presentation</vt:lpstr>
      <vt:lpstr>Multisite Primary Diagnosis by Subspecialty</vt:lpstr>
      <vt:lpstr>Subspecialty Pathology Before DP ………..</vt:lpstr>
      <vt:lpstr>…… and After</vt:lpstr>
      <vt:lpstr>Quality Measures in Pathology</vt:lpstr>
      <vt:lpstr>Digital Pathology Supports  Subspecialization of Pathologists</vt:lpstr>
      <vt:lpstr>PowerPoint Presentation</vt:lpstr>
      <vt:lpstr>The Best Way to Predict the Future is to Invent it</vt:lpstr>
      <vt:lpstr>PowerPoint Presentation</vt:lpstr>
      <vt:lpstr>Sir William Osler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Integrated pathology informatics enables high quality  personalized &amp; precision medicine</dc:title>
  <dc:creator>user</dc:creator>
  <cp:lastModifiedBy>Sylvia Asa</cp:lastModifiedBy>
  <cp:revision>98</cp:revision>
  <cp:lastPrinted>2022-09-30T23:58:29Z</cp:lastPrinted>
  <dcterms:created xsi:type="dcterms:W3CDTF">2017-07-02T22:02:17Z</dcterms:created>
  <dcterms:modified xsi:type="dcterms:W3CDTF">2024-05-31T10:46:01Z</dcterms:modified>
</cp:coreProperties>
</file>